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35"/>
  </p:notesMasterIdLst>
  <p:sldIdLst>
    <p:sldId id="256" r:id="rId2"/>
    <p:sldId id="258" r:id="rId3"/>
    <p:sldId id="257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4" r:id="rId16"/>
    <p:sldId id="272" r:id="rId17"/>
    <p:sldId id="271" r:id="rId18"/>
    <p:sldId id="273" r:id="rId19"/>
    <p:sldId id="275" r:id="rId20"/>
    <p:sldId id="280" r:id="rId21"/>
    <p:sldId id="276" r:id="rId22"/>
    <p:sldId id="277" r:id="rId23"/>
    <p:sldId id="278" r:id="rId24"/>
    <p:sldId id="281" r:id="rId25"/>
    <p:sldId id="283" r:id="rId26"/>
    <p:sldId id="284" r:id="rId27"/>
    <p:sldId id="285" r:id="rId28"/>
    <p:sldId id="286" r:id="rId29"/>
    <p:sldId id="287" r:id="rId30"/>
    <p:sldId id="290" r:id="rId31"/>
    <p:sldId id="291" r:id="rId32"/>
    <p:sldId id="292" r:id="rId33"/>
    <p:sldId id="293" r:id="rId3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47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C91E81-F4BF-41E9-9814-87A812EB5568}" type="datetimeFigureOut">
              <a:rPr lang="ru-RU" smtClean="0"/>
              <a:t>27.07.2022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BF624F-348B-4A4C-A8AF-C343C5FF12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48240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BF624F-348B-4A4C-A8AF-C343C5FF1218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49769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27.07.2022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27.07.2022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27.07.2022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27.07.2022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27.07.2022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27.07.2022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8"/>
            <a:ext cx="7772400" cy="5904655"/>
          </a:xfrm>
        </p:spPr>
        <p:txBody>
          <a:bodyPr>
            <a:normAutofit/>
          </a:bodyPr>
          <a:lstStyle/>
          <a:p>
            <a:r>
              <a:rPr lang="ru-RU" b="1" i="1" dirty="0" smtClean="0"/>
              <a:t>Картотека</a:t>
            </a:r>
            <a:br>
              <a:rPr lang="ru-RU" b="1" i="1" dirty="0" smtClean="0"/>
            </a:br>
            <a:r>
              <a:rPr lang="ru-RU" i="1" dirty="0" smtClean="0"/>
              <a:t>д</a:t>
            </a:r>
            <a:r>
              <a:rPr lang="ru-RU" b="1" i="1" dirty="0" smtClean="0"/>
              <a:t>идактических игр, стихов, загадок</a:t>
            </a:r>
            <a:r>
              <a:rPr lang="ru-RU" b="1" i="1" smtClean="0"/>
              <a:t>, рассказов </a:t>
            </a:r>
            <a:r>
              <a:rPr lang="ru-RU" b="1" i="1" dirty="0" smtClean="0"/>
              <a:t>по ПДД для детей.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33631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476672"/>
            <a:ext cx="8229600" cy="5760640"/>
          </a:xfrm>
        </p:spPr>
        <p:txBody>
          <a:bodyPr>
            <a:normAutofit/>
          </a:bodyPr>
          <a:lstStyle/>
          <a:p>
            <a:pPr>
              <a:spcAft>
                <a:spcPts val="1010"/>
              </a:spcAft>
            </a:pPr>
            <a:r>
              <a:rPr lang="ru-RU" b="1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«Дорожные знаки»</a:t>
            </a:r>
            <a:endParaRPr lang="ru-RU" sz="2400" dirty="0" smtClean="0">
              <a:effectLst/>
              <a:latin typeface="Arial"/>
              <a:ea typeface="Times New Roman"/>
              <a:cs typeface="Times New Roman"/>
            </a:endParaRPr>
          </a:p>
          <a:p>
            <a:pPr>
              <a:spcAft>
                <a:spcPts val="1010"/>
              </a:spcAft>
            </a:pPr>
            <a:r>
              <a:rPr lang="ru-RU" b="1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Цели: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 Закрепить знания детей о правилах поведения на улице; вспомнить известные дорожные знаки; познакомить с новыми понятиями: «железнодорожный поезд без шлагбаума», «островок безопасности».</a:t>
            </a:r>
            <a:endParaRPr lang="ru-RU" sz="2400" dirty="0" smtClean="0">
              <a:effectLst/>
              <a:latin typeface="Arial"/>
              <a:ea typeface="Times New Roman"/>
              <a:cs typeface="Times New Roman"/>
            </a:endParaRPr>
          </a:p>
          <a:p>
            <a:pPr>
              <a:spcAft>
                <a:spcPts val="1010"/>
              </a:spcAft>
            </a:pPr>
            <a:r>
              <a:rPr lang="ru-RU" b="1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Материал: 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Дорожные знаки</a:t>
            </a:r>
            <a:endParaRPr lang="ru-RU" sz="2400" dirty="0" smtClean="0">
              <a:effectLst/>
              <a:latin typeface="Arial"/>
              <a:ea typeface="Times New Roman"/>
              <a:cs typeface="Times New Roman"/>
            </a:endParaRPr>
          </a:p>
          <a:p>
            <a:pPr>
              <a:spcAft>
                <a:spcPts val="1010"/>
              </a:spcAft>
            </a:pPr>
            <a:r>
              <a:rPr lang="ru-RU" b="1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Ход игры:</a:t>
            </a:r>
            <a:endParaRPr lang="ru-RU" sz="2400" dirty="0" smtClean="0">
              <a:effectLst/>
              <a:latin typeface="Arial"/>
              <a:ea typeface="Times New Roman"/>
              <a:cs typeface="Times New Roman"/>
            </a:endParaRPr>
          </a:p>
          <a:p>
            <a:pPr>
              <a:spcAft>
                <a:spcPts val="1010"/>
              </a:spcAft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Зачитать детям стихотворение о каком-либо дорожном знаке, кто отгадает, получает этот знак. Побеждает ребенок, набравший знаков больше других.</a:t>
            </a:r>
            <a:endParaRPr lang="ru-RU" sz="2400" dirty="0" smtClean="0">
              <a:effectLst/>
              <a:latin typeface="Arial"/>
              <a:ea typeface="Times New Roman"/>
              <a:cs typeface="Times New Roman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86894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476672"/>
            <a:ext cx="8229600" cy="5760640"/>
          </a:xfrm>
        </p:spPr>
        <p:txBody>
          <a:bodyPr>
            <a:normAutofit/>
          </a:bodyPr>
          <a:lstStyle/>
          <a:p>
            <a:pPr>
              <a:spcAft>
                <a:spcPts val="1010"/>
              </a:spcAft>
            </a:pPr>
            <a:r>
              <a:rPr lang="ru-RU" b="1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«Разрезные знаки»</a:t>
            </a:r>
            <a:endParaRPr lang="ru-RU" sz="2400" dirty="0" smtClean="0">
              <a:effectLst/>
              <a:latin typeface="Arial"/>
              <a:ea typeface="Times New Roman"/>
              <a:cs typeface="Times New Roman"/>
            </a:endParaRPr>
          </a:p>
          <a:p>
            <a:pPr>
              <a:spcAft>
                <a:spcPts val="1010"/>
              </a:spcAft>
            </a:pPr>
            <a:r>
              <a:rPr lang="ru-RU" b="1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Цели: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 Развивать умение различать дорожные знаки; закрепить название дорожных знаков; развивать у детей логическое мышление, глазомер.</a:t>
            </a:r>
            <a:endParaRPr lang="ru-RU" sz="2400" dirty="0" smtClean="0">
              <a:effectLst/>
              <a:latin typeface="Arial"/>
              <a:ea typeface="Times New Roman"/>
              <a:cs typeface="Times New Roman"/>
            </a:endParaRPr>
          </a:p>
          <a:p>
            <a:pPr>
              <a:spcAft>
                <a:spcPts val="1010"/>
              </a:spcAft>
            </a:pPr>
            <a:r>
              <a:rPr lang="ru-RU" b="1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Материал: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 Разрезные знаки; образцы знаков.</a:t>
            </a:r>
            <a:endParaRPr lang="ru-RU" sz="2400" dirty="0" smtClean="0">
              <a:effectLst/>
              <a:latin typeface="Arial"/>
              <a:ea typeface="Times New Roman"/>
              <a:cs typeface="Times New Roman"/>
            </a:endParaRPr>
          </a:p>
          <a:p>
            <a:pPr>
              <a:spcAft>
                <a:spcPts val="1010"/>
              </a:spcAft>
            </a:pPr>
            <a:r>
              <a:rPr lang="ru-RU" b="1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Ход игры:</a:t>
            </a:r>
            <a:endParaRPr lang="ru-RU" sz="2400" dirty="0" smtClean="0">
              <a:effectLst/>
              <a:latin typeface="Arial"/>
              <a:ea typeface="Times New Roman"/>
              <a:cs typeface="Times New Roman"/>
            </a:endParaRPr>
          </a:p>
          <a:p>
            <a:pPr>
              <a:spcAft>
                <a:spcPts val="1010"/>
              </a:spcAft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Ребенку сначала предлагают вспомнить, какие знаки дорожного движения он знает, а затем по образцу просят собрать разрезные знаки. Если ребенок легко справляется, то ему предлагают собрать знаки по памяти.</a:t>
            </a:r>
            <a:endParaRPr lang="ru-RU" sz="2400" dirty="0" smtClean="0">
              <a:effectLst/>
              <a:latin typeface="Arial"/>
              <a:ea typeface="Times New Roman"/>
              <a:cs typeface="Times New Roman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025548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548680"/>
            <a:ext cx="8229600" cy="5688632"/>
          </a:xfrm>
        </p:spPr>
        <p:txBody>
          <a:bodyPr>
            <a:normAutofit/>
          </a:bodyPr>
          <a:lstStyle/>
          <a:p>
            <a:pPr>
              <a:spcAft>
                <a:spcPts val="1010"/>
              </a:spcAft>
            </a:pPr>
            <a:r>
              <a:rPr lang="ru-RU" b="1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«Дорожное лото»</a:t>
            </a:r>
            <a:endParaRPr lang="ru-RU" sz="2400" dirty="0" smtClean="0">
              <a:effectLst/>
              <a:latin typeface="Arial"/>
              <a:ea typeface="Times New Roman"/>
              <a:cs typeface="Times New Roman"/>
            </a:endParaRPr>
          </a:p>
          <a:p>
            <a:pPr>
              <a:spcAft>
                <a:spcPts val="1010"/>
              </a:spcAft>
            </a:pPr>
            <a:r>
              <a:rPr lang="ru-RU" b="1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Цель: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 Закрепить у детей знания о правилах дорожного движения; учить находить нужные дорожные знаки в зависимости от ситуации на дороге; развивать логическое мышление, память, внимание, наблюдательность.</a:t>
            </a:r>
            <a:endParaRPr lang="ru-RU" sz="2400" dirty="0" smtClean="0">
              <a:effectLst/>
              <a:latin typeface="Arial"/>
              <a:ea typeface="Times New Roman"/>
              <a:cs typeface="Times New Roman"/>
            </a:endParaRPr>
          </a:p>
          <a:p>
            <a:pPr>
              <a:spcAft>
                <a:spcPts val="1010"/>
              </a:spcAft>
            </a:pPr>
            <a:r>
              <a:rPr lang="ru-RU" b="1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Материал: 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Карточки с ситуациями на дороге, дорожные знаки.</a:t>
            </a:r>
            <a:endParaRPr lang="ru-RU" sz="2400" dirty="0" smtClean="0">
              <a:effectLst/>
              <a:latin typeface="Arial"/>
              <a:ea typeface="Times New Roman"/>
              <a:cs typeface="Times New Roman"/>
            </a:endParaRPr>
          </a:p>
          <a:p>
            <a:pPr>
              <a:spcAft>
                <a:spcPts val="1010"/>
              </a:spcAft>
            </a:pPr>
            <a:r>
              <a:rPr lang="ru-RU" b="1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Ход игры:</a:t>
            </a:r>
            <a:endParaRPr lang="ru-RU" sz="2400" dirty="0" smtClean="0">
              <a:effectLst/>
              <a:latin typeface="Arial"/>
              <a:ea typeface="Times New Roman"/>
              <a:cs typeface="Times New Roman"/>
            </a:endParaRPr>
          </a:p>
          <a:p>
            <a:pPr>
              <a:spcAft>
                <a:spcPts val="1010"/>
              </a:spcAft>
            </a:pPr>
            <a:r>
              <a:rPr lang="ru-RU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Каждому ребенку дается карточка, на которой изображена дорожная ситуация, детям предлагается найти нужный знак, соответствующий ситуации на дороге.</a:t>
            </a:r>
            <a:endParaRPr lang="ru-RU" sz="2400" smtClean="0">
              <a:effectLst/>
              <a:latin typeface="Arial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728742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548680"/>
            <a:ext cx="8229600" cy="5688632"/>
          </a:xfrm>
        </p:spPr>
        <p:txBody>
          <a:bodyPr>
            <a:normAutofit/>
          </a:bodyPr>
          <a:lstStyle/>
          <a:p>
            <a:pPr>
              <a:spcAft>
                <a:spcPts val="1010"/>
              </a:spcAft>
            </a:pP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«Соблюдай правила дорожного движения»</a:t>
            </a:r>
            <a:endParaRPr lang="ru-RU" sz="2400" dirty="0">
              <a:latin typeface="Arial"/>
              <a:ea typeface="Times New Roman"/>
              <a:cs typeface="Times New Roman"/>
            </a:endParaRPr>
          </a:p>
          <a:p>
            <a:pPr>
              <a:spcAft>
                <a:spcPts val="1010"/>
              </a:spcAft>
            </a:pP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Цели: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 Научить детей ориентироваться по дорожным знакам, соблюдать правила дорожного движения, воспитывать умение быть вежливыми, внимательными друг к другу.</a:t>
            </a:r>
            <a:endParaRPr lang="ru-RU" sz="2400" dirty="0">
              <a:latin typeface="Arial"/>
              <a:ea typeface="Times New Roman"/>
              <a:cs typeface="Times New Roman"/>
            </a:endParaRPr>
          </a:p>
          <a:p>
            <a:pPr>
              <a:spcAft>
                <a:spcPts val="1010"/>
              </a:spcAft>
            </a:pP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Материал: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 Игровое полотно, дорожные знаки, машинки, фигурки людей.</a:t>
            </a:r>
            <a:endParaRPr lang="ru-RU" sz="2400" dirty="0">
              <a:latin typeface="Arial"/>
              <a:ea typeface="Times New Roman"/>
              <a:cs typeface="Times New Roman"/>
            </a:endParaRPr>
          </a:p>
          <a:p>
            <a:pPr>
              <a:spcAft>
                <a:spcPts val="1010"/>
              </a:spcAft>
            </a:pP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Ход игры:</a:t>
            </a:r>
            <a:endParaRPr lang="ru-RU" sz="2400" dirty="0">
              <a:latin typeface="Arial"/>
              <a:ea typeface="Times New Roman"/>
              <a:cs typeface="Times New Roman"/>
            </a:endParaRPr>
          </a:p>
          <a:p>
            <a:pPr>
              <a:spcAft>
                <a:spcPts val="101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Дети выбирают себе машинки и фигурки людей, ориентируясь по нарисованной ситуации, проводят своих персонажей по игровому полю</a:t>
            </a:r>
            <a:endParaRPr lang="ru-RU" sz="2400" dirty="0">
              <a:latin typeface="Arial"/>
              <a:ea typeface="Times New Roman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616264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548680"/>
            <a:ext cx="8229600" cy="5688632"/>
          </a:xfrm>
        </p:spPr>
        <p:txBody>
          <a:bodyPr>
            <a:normAutofit fontScale="92500"/>
          </a:bodyPr>
          <a:lstStyle/>
          <a:p>
            <a:pPr lvl="0">
              <a:spcAft>
                <a:spcPts val="1010"/>
              </a:spcAft>
            </a:pPr>
            <a:r>
              <a:rPr lang="ru-RU" sz="27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«Пешеходы и транспорт»</a:t>
            </a:r>
            <a:endParaRPr lang="ru-RU" sz="2000" dirty="0">
              <a:solidFill>
                <a:prstClr val="black"/>
              </a:solidFill>
              <a:latin typeface="Arial"/>
              <a:ea typeface="Times New Roman"/>
              <a:cs typeface="Times New Roman"/>
            </a:endParaRPr>
          </a:p>
          <a:p>
            <a:pPr lvl="0">
              <a:spcAft>
                <a:spcPts val="1010"/>
              </a:spcAft>
            </a:pPr>
            <a:r>
              <a:rPr lang="ru-RU" sz="27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Цель:</a:t>
            </a:r>
            <a:r>
              <a:rPr lang="ru-RU" sz="27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 Закрепить с детьми правила дорожного движения, правила безопасного поведения на улицах.</a:t>
            </a:r>
            <a:endParaRPr lang="ru-RU" sz="2000" dirty="0">
              <a:solidFill>
                <a:prstClr val="black"/>
              </a:solidFill>
              <a:latin typeface="Arial"/>
              <a:ea typeface="Times New Roman"/>
              <a:cs typeface="Times New Roman"/>
            </a:endParaRPr>
          </a:p>
          <a:p>
            <a:pPr lvl="0">
              <a:spcAft>
                <a:spcPts val="1010"/>
              </a:spcAft>
            </a:pPr>
            <a:r>
              <a:rPr lang="ru-RU" sz="27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Материал:</a:t>
            </a:r>
            <a:r>
              <a:rPr lang="ru-RU" sz="27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 Кубик, игровое поле, фишки.</a:t>
            </a:r>
            <a:endParaRPr lang="ru-RU" sz="2000" dirty="0">
              <a:solidFill>
                <a:prstClr val="black"/>
              </a:solidFill>
              <a:latin typeface="Arial"/>
              <a:ea typeface="Times New Roman"/>
              <a:cs typeface="Times New Roman"/>
            </a:endParaRPr>
          </a:p>
          <a:p>
            <a:pPr lvl="0">
              <a:spcAft>
                <a:spcPts val="1010"/>
              </a:spcAft>
            </a:pPr>
            <a:r>
              <a:rPr lang="ru-RU" sz="27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Ход игры:</a:t>
            </a:r>
            <a:endParaRPr lang="ru-RU" sz="2000" dirty="0">
              <a:solidFill>
                <a:prstClr val="black"/>
              </a:solidFill>
              <a:latin typeface="Arial"/>
              <a:ea typeface="Times New Roman"/>
              <a:cs typeface="Times New Roman"/>
            </a:endParaRPr>
          </a:p>
          <a:p>
            <a:pPr lvl="0">
              <a:spcAft>
                <a:spcPts val="1010"/>
              </a:spcAft>
            </a:pPr>
            <a:r>
              <a:rPr lang="ru-RU" sz="27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На игровом поле изображена дорога, по которой с помощью фишек двигаются играющие, у них на пути препятствия в виде знаков.</a:t>
            </a:r>
            <a:endParaRPr lang="ru-RU" sz="2000" dirty="0">
              <a:solidFill>
                <a:prstClr val="black"/>
              </a:solidFill>
              <a:latin typeface="Arial"/>
              <a:ea typeface="Times New Roman"/>
              <a:cs typeface="Times New Roman"/>
            </a:endParaRPr>
          </a:p>
          <a:p>
            <a:pPr lvl="0">
              <a:spcAft>
                <a:spcPts val="1010"/>
              </a:spcAft>
            </a:pPr>
            <a:r>
              <a:rPr lang="ru-RU" sz="27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Попадая на эти </a:t>
            </a:r>
            <a:r>
              <a:rPr lang="ru-RU" sz="27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ппятствия</a:t>
            </a:r>
            <a:r>
              <a:rPr lang="ru-RU" sz="27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, играющий возвращается назад. Попав на «пешеходный переход», игрок по красной стрелке продвигается вперед. Побеждает тот, кто первым </a:t>
            </a:r>
            <a:r>
              <a:rPr lang="ru-RU" sz="27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дос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995851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60848"/>
            <a:ext cx="8229600" cy="1296144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B050"/>
                </a:solidFill>
                <a:latin typeface="Arial"/>
                <a:ea typeface="Times New Roman"/>
                <a:cs typeface="Times New Roman"/>
              </a:rPr>
              <a:t>СТИХИ О ДОРОЖНЫХ ЗНАКАХ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76252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548680"/>
            <a:ext cx="8229600" cy="5688632"/>
          </a:xfrm>
        </p:spPr>
        <p:txBody>
          <a:bodyPr>
            <a:normAutofit/>
          </a:bodyPr>
          <a:lstStyle/>
          <a:p>
            <a:pPr marL="0" indent="0" algn="ctr">
              <a:spcAft>
                <a:spcPts val="0"/>
              </a:spcAft>
              <a:buNone/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Мы - важные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знаки,</a:t>
            </a:r>
            <a:endParaRPr lang="ru-RU" dirty="0" smtClean="0">
              <a:latin typeface="Times New Roman"/>
              <a:ea typeface="Times New Roman"/>
            </a:endParaRPr>
          </a:p>
          <a:p>
            <a:pPr marL="0" indent="0" algn="ctr">
              <a:spcAft>
                <a:spcPts val="0"/>
              </a:spcAft>
              <a:buNone/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Дорожные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знаки.</a:t>
            </a:r>
            <a:endParaRPr lang="ru-RU" dirty="0">
              <a:latin typeface="Times New Roman"/>
              <a:ea typeface="Times New Roman"/>
            </a:endParaRPr>
          </a:p>
          <a:p>
            <a:pPr marL="0" indent="0" algn="ctr">
              <a:spcAft>
                <a:spcPts val="0"/>
              </a:spcAft>
              <a:buNone/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На страже порядка стоим.</a:t>
            </a:r>
            <a:endParaRPr lang="ru-RU" dirty="0">
              <a:latin typeface="Times New Roman"/>
              <a:ea typeface="Times New Roman"/>
            </a:endParaRPr>
          </a:p>
          <a:p>
            <a:pPr marL="0" indent="0" algn="ctr">
              <a:spcAft>
                <a:spcPts val="0"/>
              </a:spcAft>
              <a:buNone/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Вы правила знайте</a:t>
            </a:r>
            <a:endParaRPr lang="ru-RU" dirty="0">
              <a:latin typeface="Times New Roman"/>
              <a:ea typeface="Times New Roman"/>
            </a:endParaRPr>
          </a:p>
          <a:p>
            <a:pPr marL="0" indent="0" algn="ctr">
              <a:spcAft>
                <a:spcPts val="0"/>
              </a:spcAft>
              <a:buNone/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И их соблюдайте,</a:t>
            </a:r>
            <a:endParaRPr lang="ru-RU" dirty="0">
              <a:latin typeface="Times New Roman"/>
              <a:ea typeface="Times New Roman"/>
            </a:endParaRPr>
          </a:p>
          <a:p>
            <a:pPr marL="0" indent="0" algn="ctr">
              <a:spcAft>
                <a:spcPts val="0"/>
              </a:spcAft>
              <a:buNone/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А мы вам помочь поспешим.</a:t>
            </a:r>
            <a:endParaRPr lang="ru-RU" dirty="0">
              <a:latin typeface="Times New Roman"/>
              <a:ea typeface="Times New Roman"/>
            </a:endParaRPr>
          </a:p>
          <a:p>
            <a:pPr marL="0" indent="0" algn="ctr">
              <a:spcAft>
                <a:spcPts val="0"/>
              </a:spcAft>
              <a:buNone/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 </a:t>
            </a:r>
            <a:endParaRPr lang="ru-RU" dirty="0">
              <a:latin typeface="Times New Roman"/>
              <a:ea typeface="Times New Roman"/>
            </a:endParaRPr>
          </a:p>
          <a:p>
            <a:pPr marL="0" indent="0" algn="ctr">
              <a:spcAft>
                <a:spcPts val="0"/>
              </a:spcAft>
              <a:buNone/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По полоскам черно-белым</a:t>
            </a:r>
            <a:endParaRPr lang="ru-RU" dirty="0">
              <a:latin typeface="Times New Roman"/>
              <a:ea typeface="Times New Roman"/>
            </a:endParaRPr>
          </a:p>
          <a:p>
            <a:pPr marL="0" indent="0" algn="ctr">
              <a:spcAft>
                <a:spcPts val="0"/>
              </a:spcAft>
              <a:buNone/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Человек шагает смело.</a:t>
            </a:r>
            <a:endParaRPr lang="ru-RU" dirty="0">
              <a:latin typeface="Times New Roman"/>
              <a:ea typeface="Times New Roman"/>
            </a:endParaRPr>
          </a:p>
          <a:p>
            <a:pPr marL="0" indent="0" algn="ctr">
              <a:spcAft>
                <a:spcPts val="0"/>
              </a:spcAft>
              <a:buNone/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Знает: там, где он идет, -</a:t>
            </a:r>
            <a:endParaRPr lang="ru-RU" dirty="0">
              <a:latin typeface="Times New Roman"/>
              <a:ea typeface="Times New Roman"/>
            </a:endParaRPr>
          </a:p>
          <a:p>
            <a:pPr marL="0" indent="0" algn="ctr">
              <a:spcAft>
                <a:spcPts val="0"/>
              </a:spcAft>
              <a:buNone/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Пешеходный переход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Times New Roman"/>
              </a:rPr>
              <a:t>! (Знак "Пешеходный переход")</a:t>
            </a:r>
            <a:endParaRPr lang="ru-RU" dirty="0">
              <a:latin typeface="Times New Roman"/>
              <a:ea typeface="Times New Roman"/>
            </a:endParaRPr>
          </a:p>
          <a:p>
            <a:pPr marL="0" indent="0" algn="ctr">
              <a:spcAft>
                <a:spcPts val="0"/>
              </a:spcAft>
              <a:buNone/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 </a:t>
            </a:r>
            <a:endParaRPr lang="ru-RU" dirty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515604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548680"/>
            <a:ext cx="8229600" cy="5688632"/>
          </a:xfrm>
        </p:spPr>
        <p:txBody>
          <a:bodyPr>
            <a:normAutofit/>
          </a:bodyPr>
          <a:lstStyle/>
          <a:p>
            <a:pPr marL="0" indent="0" algn="ctr">
              <a:spcAft>
                <a:spcPts val="0"/>
              </a:spcAft>
              <a:buNone/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Ни во двор, ни в переулок,</a:t>
            </a:r>
            <a:endParaRPr lang="ru-RU" dirty="0">
              <a:latin typeface="Times New Roman"/>
              <a:ea typeface="Times New Roman"/>
            </a:endParaRPr>
          </a:p>
          <a:p>
            <a:pPr marL="0" indent="0" algn="ctr">
              <a:spcAft>
                <a:spcPts val="0"/>
              </a:spcAft>
              <a:buNone/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Ни в пустячный закоулок</a:t>
            </a:r>
            <a:endParaRPr lang="ru-RU" dirty="0">
              <a:latin typeface="Times New Roman"/>
              <a:ea typeface="Times New Roman"/>
            </a:endParaRPr>
          </a:p>
          <a:p>
            <a:pPr marL="0" indent="0" algn="ctr">
              <a:spcAft>
                <a:spcPts val="0"/>
              </a:spcAft>
              <a:buNone/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Не проехать тут никак -</a:t>
            </a:r>
            <a:endParaRPr lang="ru-RU" dirty="0">
              <a:latin typeface="Times New Roman"/>
              <a:ea typeface="Times New Roman"/>
            </a:endParaRPr>
          </a:p>
          <a:p>
            <a:pPr marL="0" indent="0" algn="ctr">
              <a:spcAft>
                <a:spcPts val="0"/>
              </a:spcAft>
              <a:buNone/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Не позволит этот знак.</a:t>
            </a:r>
            <a:endParaRPr lang="ru-RU" dirty="0">
              <a:latin typeface="Times New Roman"/>
              <a:ea typeface="Times New Roman"/>
            </a:endParaRPr>
          </a:p>
          <a:p>
            <a:pPr marL="0" indent="0" algn="ctr">
              <a:spcAft>
                <a:spcPts val="0"/>
              </a:spcAft>
              <a:buNone/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Помни! Означает он:</a:t>
            </a:r>
            <a:endParaRPr lang="ru-RU" dirty="0">
              <a:latin typeface="Times New Roman"/>
              <a:ea typeface="Times New Roman"/>
            </a:endParaRPr>
          </a:p>
          <a:p>
            <a:pPr marL="0" indent="0" algn="ctr">
              <a:spcAft>
                <a:spcPts val="0"/>
              </a:spcAft>
              <a:buNone/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"Въезд машинам запрещен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Times New Roman"/>
              </a:rPr>
              <a:t>". (Знак "Въезд машинам запрещен")</a:t>
            </a:r>
            <a:endParaRPr lang="ru-RU" dirty="0">
              <a:latin typeface="Times New Roman"/>
              <a:ea typeface="Times New Roman"/>
            </a:endParaRPr>
          </a:p>
          <a:p>
            <a:pPr marL="0" indent="0" algn="ctr">
              <a:spcAft>
                <a:spcPts val="0"/>
              </a:spcAft>
              <a:buNone/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 </a:t>
            </a:r>
            <a:endParaRPr lang="ru-RU" dirty="0">
              <a:latin typeface="Times New Roman"/>
              <a:ea typeface="Times New Roman"/>
            </a:endParaRPr>
          </a:p>
          <a:p>
            <a:pPr marL="0" indent="0" algn="ctr">
              <a:spcAft>
                <a:spcPts val="0"/>
              </a:spcAft>
              <a:buNone/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 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Чтоб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тебе помочь</a:t>
            </a:r>
            <a:endParaRPr lang="ru-RU" dirty="0">
              <a:latin typeface="Times New Roman"/>
              <a:ea typeface="Times New Roman"/>
            </a:endParaRPr>
          </a:p>
          <a:p>
            <a:pPr marL="0" indent="0" algn="ctr">
              <a:spcAft>
                <a:spcPts val="0"/>
              </a:spcAft>
              <a:buNone/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Путь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пройти опасный</a:t>
            </a:r>
            <a:endParaRPr lang="ru-RU" dirty="0">
              <a:latin typeface="Times New Roman"/>
              <a:ea typeface="Times New Roman"/>
            </a:endParaRPr>
          </a:p>
          <a:p>
            <a:pPr marL="0" indent="0" algn="ctr">
              <a:spcAft>
                <a:spcPts val="0"/>
              </a:spcAft>
              <a:buNone/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Горим и день, и ночь -</a:t>
            </a:r>
            <a:endParaRPr lang="ru-RU" dirty="0">
              <a:latin typeface="Times New Roman"/>
              <a:ea typeface="Times New Roman"/>
            </a:endParaRPr>
          </a:p>
          <a:p>
            <a:pPr marL="0" indent="0" algn="ctr">
              <a:spcAft>
                <a:spcPts val="0"/>
              </a:spcAft>
              <a:buNone/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Зеленый, желтый, красный. 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Times New Roman"/>
              </a:rPr>
              <a:t>(Знак "Светофорное регулирование")</a:t>
            </a:r>
            <a:endParaRPr lang="ru-RU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93008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548680"/>
            <a:ext cx="8229600" cy="5688632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spcAft>
                <a:spcPts val="0"/>
              </a:spcAft>
              <a:buNone/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Чтоб тебе помочь</a:t>
            </a:r>
            <a:endParaRPr lang="ru-RU" dirty="0">
              <a:latin typeface="Times New Roman"/>
              <a:ea typeface="Times New Roman"/>
            </a:endParaRPr>
          </a:p>
          <a:p>
            <a:pPr marL="0" indent="0" algn="ctr">
              <a:spcAft>
                <a:spcPts val="0"/>
              </a:spcAft>
              <a:buNone/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Путь пройти опасный</a:t>
            </a:r>
            <a:endParaRPr lang="ru-RU" dirty="0">
              <a:latin typeface="Times New Roman"/>
              <a:ea typeface="Times New Roman"/>
            </a:endParaRPr>
          </a:p>
          <a:p>
            <a:pPr marL="0" indent="0" algn="ctr">
              <a:spcAft>
                <a:spcPts val="0"/>
              </a:spcAft>
              <a:buNone/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Горим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и день, и ночь -</a:t>
            </a:r>
            <a:endParaRPr lang="ru-RU" dirty="0">
              <a:latin typeface="Times New Roman"/>
              <a:ea typeface="Times New Roman"/>
            </a:endParaRPr>
          </a:p>
          <a:p>
            <a:pPr marL="0" indent="0" algn="ctr">
              <a:spcAft>
                <a:spcPts val="0"/>
              </a:spcAft>
              <a:buNone/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Зеленый, желтый, красный. 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Times New Roman"/>
              </a:rPr>
              <a:t>(Знак "Светофорное регулирование")</a:t>
            </a:r>
            <a:endParaRPr lang="ru-RU" dirty="0">
              <a:latin typeface="Times New Roman"/>
              <a:ea typeface="Times New Roman"/>
            </a:endParaRPr>
          </a:p>
          <a:p>
            <a:pPr marL="0" indent="0" algn="ctr">
              <a:spcAft>
                <a:spcPts val="0"/>
              </a:spcAft>
              <a:buNone/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 </a:t>
            </a:r>
            <a:endParaRPr lang="ru-RU" dirty="0">
              <a:latin typeface="Times New Roman"/>
              <a:ea typeface="Times New Roman"/>
            </a:endParaRPr>
          </a:p>
          <a:p>
            <a:pPr marL="0" indent="0" algn="ctr">
              <a:spcAft>
                <a:spcPts val="0"/>
              </a:spcAft>
              <a:buNone/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 </a:t>
            </a:r>
            <a:endParaRPr lang="ru-RU" dirty="0">
              <a:latin typeface="Times New Roman"/>
              <a:ea typeface="Times New Roman"/>
            </a:endParaRPr>
          </a:p>
          <a:p>
            <a:pPr marL="0" indent="0" algn="ctr">
              <a:spcAft>
                <a:spcPts val="0"/>
              </a:spcAft>
              <a:buNone/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Знак запомните, друзья,</a:t>
            </a:r>
            <a:endParaRPr lang="ru-RU" dirty="0">
              <a:latin typeface="Times New Roman"/>
              <a:ea typeface="Times New Roman"/>
            </a:endParaRPr>
          </a:p>
          <a:p>
            <a:pPr marL="0" indent="0" algn="ctr">
              <a:spcAft>
                <a:spcPts val="0"/>
              </a:spcAft>
              <a:buNone/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И родители, и дети:</a:t>
            </a:r>
            <a:endParaRPr lang="ru-RU" dirty="0">
              <a:latin typeface="Times New Roman"/>
              <a:ea typeface="Times New Roman"/>
            </a:endParaRPr>
          </a:p>
          <a:p>
            <a:pPr marL="0" indent="0" algn="ctr">
              <a:spcAft>
                <a:spcPts val="0"/>
              </a:spcAft>
              <a:buNone/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Там, где он висит, нельзя</a:t>
            </a:r>
            <a:endParaRPr lang="ru-RU" dirty="0">
              <a:latin typeface="Times New Roman"/>
              <a:ea typeface="Times New Roman"/>
            </a:endParaRPr>
          </a:p>
          <a:p>
            <a:pPr marL="0" indent="0" algn="ctr">
              <a:spcAft>
                <a:spcPts val="0"/>
              </a:spcAft>
              <a:buNone/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Ездить на велосипеде! 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Times New Roman"/>
              </a:rPr>
              <a:t>(Знак "Движение на велосипедах запрещено")</a:t>
            </a:r>
            <a:endParaRPr lang="ru-RU" dirty="0">
              <a:latin typeface="Times New Roman"/>
              <a:ea typeface="Times New Roman"/>
            </a:endParaRPr>
          </a:p>
          <a:p>
            <a:pPr marL="0" indent="0" algn="ctr">
              <a:spcAft>
                <a:spcPts val="0"/>
              </a:spcAft>
              <a:buNone/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 </a:t>
            </a:r>
            <a:endParaRPr lang="ru-RU" dirty="0">
              <a:latin typeface="Times New Roman"/>
              <a:ea typeface="Times New Roman"/>
            </a:endParaRPr>
          </a:p>
          <a:p>
            <a:pPr marL="0" indent="0" algn="ctr">
              <a:spcAft>
                <a:spcPts val="0"/>
              </a:spcAft>
              <a:buNone/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 </a:t>
            </a:r>
            <a:endParaRPr lang="ru-RU" dirty="0">
              <a:latin typeface="Times New Roman"/>
              <a:ea typeface="Times New Roman"/>
            </a:endParaRPr>
          </a:p>
          <a:p>
            <a:pPr marL="0" indent="0" algn="ctr">
              <a:spcAft>
                <a:spcPts val="0"/>
              </a:spcAft>
              <a:buNone/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Здесь дорожные работы -</a:t>
            </a:r>
            <a:endParaRPr lang="ru-RU" dirty="0">
              <a:latin typeface="Times New Roman"/>
              <a:ea typeface="Times New Roman"/>
            </a:endParaRPr>
          </a:p>
          <a:p>
            <a:pPr marL="0" indent="0" algn="ctr">
              <a:spcAft>
                <a:spcPts val="0"/>
              </a:spcAft>
              <a:buNone/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Ни проехать, ни пройти.</a:t>
            </a:r>
            <a:endParaRPr lang="ru-RU" dirty="0">
              <a:latin typeface="Times New Roman"/>
              <a:ea typeface="Times New Roman"/>
            </a:endParaRPr>
          </a:p>
          <a:p>
            <a:pPr marL="0" indent="0" algn="ctr">
              <a:spcAft>
                <a:spcPts val="0"/>
              </a:spcAft>
              <a:buNone/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Это место пешеходу</a:t>
            </a:r>
            <a:endParaRPr lang="ru-RU" dirty="0">
              <a:latin typeface="Times New Roman"/>
              <a:ea typeface="Times New Roman"/>
            </a:endParaRPr>
          </a:p>
          <a:p>
            <a:pPr marL="0" indent="0" algn="ctr">
              <a:spcAft>
                <a:spcPts val="0"/>
              </a:spcAft>
              <a:buNone/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Лучше просто обойти! 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Times New Roman"/>
              </a:rPr>
              <a:t>(Знак "Дорожные работы")</a:t>
            </a:r>
            <a:endParaRPr lang="ru-RU" dirty="0">
              <a:latin typeface="Times New Roman"/>
              <a:ea typeface="Times New Roman"/>
            </a:endParaRPr>
          </a:p>
          <a:p>
            <a:pPr marL="0" indent="0" algn="ctr">
              <a:spcAft>
                <a:spcPts val="0"/>
              </a:spcAft>
              <a:buNone/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 </a:t>
            </a:r>
            <a:endParaRPr lang="ru-RU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413229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548680"/>
            <a:ext cx="8229600" cy="5688632"/>
          </a:xfrm>
        </p:spPr>
        <p:txBody>
          <a:bodyPr>
            <a:normAutofit fontScale="85000" lnSpcReduction="20000"/>
          </a:bodyPr>
          <a:lstStyle/>
          <a:p>
            <a:pPr algn="ctr"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 </a:t>
            </a:r>
            <a:endParaRPr lang="ru-RU" dirty="0">
              <a:latin typeface="Times New Roman"/>
              <a:ea typeface="Times New Roman"/>
            </a:endParaRPr>
          </a:p>
          <a:p>
            <a:pPr marL="0" indent="0" algn="ctr">
              <a:spcAft>
                <a:spcPts val="0"/>
              </a:spcAft>
              <a:buNone/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Эй, водитель, осторожно!</a:t>
            </a:r>
            <a:endParaRPr lang="ru-RU" dirty="0">
              <a:latin typeface="Times New Roman"/>
              <a:ea typeface="Times New Roman"/>
            </a:endParaRPr>
          </a:p>
          <a:p>
            <a:pPr marL="0" indent="0" algn="ctr">
              <a:spcAft>
                <a:spcPts val="0"/>
              </a:spcAft>
              <a:buNone/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Ехать быстро невозможно.</a:t>
            </a:r>
            <a:endParaRPr lang="ru-RU" dirty="0">
              <a:latin typeface="Times New Roman"/>
              <a:ea typeface="Times New Roman"/>
            </a:endParaRPr>
          </a:p>
          <a:p>
            <a:pPr marL="0" indent="0" algn="ctr">
              <a:spcAft>
                <a:spcPts val="0"/>
              </a:spcAft>
              <a:buNone/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Знают люди все на свете -</a:t>
            </a:r>
            <a:endParaRPr lang="ru-RU" dirty="0">
              <a:latin typeface="Times New Roman"/>
              <a:ea typeface="Times New Roman"/>
            </a:endParaRPr>
          </a:p>
          <a:p>
            <a:pPr marL="0" indent="0" algn="ctr">
              <a:spcAft>
                <a:spcPts val="0"/>
              </a:spcAft>
              <a:buNone/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В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этом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месте ходят дети. 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Times New Roman"/>
              </a:rPr>
              <a:t>(Знак "Дети")</a:t>
            </a:r>
            <a:endParaRPr lang="ru-RU" dirty="0">
              <a:latin typeface="Times New Roman"/>
              <a:ea typeface="Times New Roman"/>
            </a:endParaRPr>
          </a:p>
          <a:p>
            <a:pPr marL="0" indent="0" algn="ctr">
              <a:spcAft>
                <a:spcPts val="0"/>
              </a:spcAft>
              <a:buNone/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 </a:t>
            </a:r>
            <a:endParaRPr lang="ru-RU" dirty="0">
              <a:latin typeface="Times New Roman"/>
              <a:ea typeface="Times New Roman"/>
            </a:endParaRPr>
          </a:p>
          <a:p>
            <a:pPr marL="0" indent="0" algn="ctr">
              <a:spcAft>
                <a:spcPts val="0"/>
              </a:spcAft>
              <a:buNone/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Знак ребят предупреждает,</a:t>
            </a:r>
            <a:endParaRPr lang="ru-RU" dirty="0">
              <a:latin typeface="Times New Roman"/>
              <a:ea typeface="Times New Roman"/>
            </a:endParaRPr>
          </a:p>
          <a:p>
            <a:pPr marL="0" indent="0" algn="ctr">
              <a:spcAft>
                <a:spcPts val="0"/>
              </a:spcAft>
              <a:buNone/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От несчастья ограждает:</a:t>
            </a:r>
            <a:endParaRPr lang="ru-RU" dirty="0">
              <a:latin typeface="Times New Roman"/>
              <a:ea typeface="Times New Roman"/>
            </a:endParaRPr>
          </a:p>
          <a:p>
            <a:pPr marL="0" indent="0" algn="ctr">
              <a:spcAft>
                <a:spcPts val="0"/>
              </a:spcAft>
              <a:buNone/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Переезд! Вовсю глядите,</a:t>
            </a:r>
            <a:endParaRPr lang="ru-RU" dirty="0">
              <a:latin typeface="Times New Roman"/>
              <a:ea typeface="Times New Roman"/>
            </a:endParaRPr>
          </a:p>
          <a:p>
            <a:pPr marL="0" indent="0" algn="ctr">
              <a:spcAft>
                <a:spcPts val="0"/>
              </a:spcAft>
              <a:buNone/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За шлагбаумом следите! 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Times New Roman"/>
              </a:rPr>
              <a:t>(Знак «Железнодорожный переезд»)</a:t>
            </a:r>
            <a:endParaRPr lang="ru-RU" dirty="0">
              <a:latin typeface="Times New Roman"/>
              <a:ea typeface="Times New Roman"/>
            </a:endParaRPr>
          </a:p>
          <a:p>
            <a:pPr marL="0" indent="0" algn="ctr">
              <a:spcAft>
                <a:spcPts val="0"/>
              </a:spcAft>
              <a:buNone/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 </a:t>
            </a:r>
            <a:endParaRPr lang="ru-RU" dirty="0">
              <a:latin typeface="Times New Roman"/>
              <a:ea typeface="Times New Roman"/>
            </a:endParaRPr>
          </a:p>
          <a:p>
            <a:pPr marL="0" indent="0" algn="ctr">
              <a:spcAft>
                <a:spcPts val="0"/>
              </a:spcAft>
              <a:buNone/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Пешеходов город полон</a:t>
            </a:r>
            <a:endParaRPr lang="ru-RU" dirty="0">
              <a:latin typeface="Times New Roman"/>
              <a:ea typeface="Times New Roman"/>
            </a:endParaRPr>
          </a:p>
          <a:p>
            <a:pPr marL="0" indent="0" algn="ctr">
              <a:spcAft>
                <a:spcPts val="0"/>
              </a:spcAft>
              <a:buNone/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В день любой и в час любой -</a:t>
            </a:r>
            <a:endParaRPr lang="ru-RU" dirty="0">
              <a:latin typeface="Times New Roman"/>
              <a:ea typeface="Times New Roman"/>
            </a:endParaRPr>
          </a:p>
          <a:p>
            <a:pPr marL="0" indent="0" algn="ctr">
              <a:spcAft>
                <a:spcPts val="0"/>
              </a:spcAft>
              <a:buNone/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В детский сад идем и в школу,</a:t>
            </a:r>
            <a:endParaRPr lang="ru-RU" dirty="0">
              <a:latin typeface="Times New Roman"/>
              <a:ea typeface="Times New Roman"/>
            </a:endParaRPr>
          </a:p>
          <a:p>
            <a:pPr marL="0" indent="0" algn="ctr">
              <a:spcAft>
                <a:spcPts val="0"/>
              </a:spcAft>
              <a:buNone/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Возвращаемся домой:</a:t>
            </a:r>
            <a:endParaRPr lang="ru-RU" dirty="0">
              <a:latin typeface="Times New Roman"/>
              <a:ea typeface="Times New Roman"/>
            </a:endParaRPr>
          </a:p>
          <a:p>
            <a:pPr marL="0" indent="0" algn="ctr">
              <a:spcAft>
                <a:spcPts val="0"/>
              </a:spcAft>
              <a:buNone/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Нас ходить дорога учит,</a:t>
            </a:r>
            <a:endParaRPr lang="ru-RU" dirty="0">
              <a:latin typeface="Times New Roman"/>
              <a:ea typeface="Times New Roman"/>
            </a:endParaRPr>
          </a:p>
          <a:p>
            <a:pPr marL="0" indent="0" algn="ctr">
              <a:spcAft>
                <a:spcPts val="0"/>
              </a:spcAft>
              <a:buNone/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И она не подведет!</a:t>
            </a:r>
            <a:endParaRPr lang="ru-RU" dirty="0">
              <a:latin typeface="Times New Roman"/>
              <a:ea typeface="Times New Roman"/>
            </a:endParaRPr>
          </a:p>
          <a:p>
            <a:pPr marL="0" indent="0" algn="ctr">
              <a:spcAft>
                <a:spcPts val="0"/>
              </a:spcAft>
              <a:buNone/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Каждый званье пусть получит</a:t>
            </a:r>
            <a:endParaRPr lang="ru-RU" dirty="0">
              <a:latin typeface="Times New Roman"/>
              <a:ea typeface="Times New Roman"/>
            </a:endParaRPr>
          </a:p>
          <a:p>
            <a:pPr marL="0" indent="0" algn="ctr">
              <a:spcAft>
                <a:spcPts val="1010"/>
              </a:spcAft>
              <a:buNone/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Образцовый пешеход!</a:t>
            </a:r>
            <a:endParaRPr lang="ru-RU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25691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476672"/>
            <a:ext cx="8229600" cy="5904656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ts val="1010"/>
              </a:spcAft>
            </a:pP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«Угадай, какой знак?»</a:t>
            </a:r>
            <a:endParaRPr lang="ru-RU" sz="2400" dirty="0">
              <a:latin typeface="Arial"/>
              <a:ea typeface="Times New Roman"/>
              <a:cs typeface="Times New Roman"/>
            </a:endParaRPr>
          </a:p>
          <a:p>
            <a:pPr>
              <a:spcAft>
                <a:spcPts val="1010"/>
              </a:spcAft>
            </a:pP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Цели: 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Учить детей различать дорожные знаки, закреплять знания детей о правилах дорожного движения; воспитывать умение самостоятельно пользоваться полученными знаниями в повседневной жизни.</a:t>
            </a:r>
            <a:endParaRPr lang="ru-RU" sz="2400" dirty="0">
              <a:latin typeface="Arial"/>
              <a:ea typeface="Times New Roman"/>
              <a:cs typeface="Times New Roman"/>
            </a:endParaRPr>
          </a:p>
          <a:p>
            <a:pPr>
              <a:spcAft>
                <a:spcPts val="1010"/>
              </a:spcAft>
            </a:pP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Материал: 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Кубики с наклеенными на них дорожными знаками: предупреждающими, запрещающими, указательными и знаками сервиса.</a:t>
            </a:r>
            <a:b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Ход игры: 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/>
            </a:r>
            <a:b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i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1-й вариант.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 Ведущий приглашает по очереди к столу, где лежат кубики. Ребенок берет кубик, называет знак и подходит к детям, у которых уже есть знаки этой группы.</a:t>
            </a:r>
            <a:endParaRPr lang="ru-RU" sz="2400" dirty="0">
              <a:latin typeface="Arial"/>
              <a:ea typeface="Times New Roman"/>
              <a:cs typeface="Times New Roman"/>
            </a:endParaRPr>
          </a:p>
          <a:p>
            <a:pPr>
              <a:spcAft>
                <a:spcPts val="1010"/>
              </a:spcAft>
            </a:pPr>
            <a:r>
              <a:rPr lang="ru-RU" i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2-й вариант.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 Ведущий показывает знак. Дети находят этот знак на своих кубиках, показывают его и рассказывают, что он обозначает.</a:t>
            </a:r>
            <a:endParaRPr lang="ru-RU" sz="2400" dirty="0">
              <a:latin typeface="Arial"/>
              <a:ea typeface="Times New Roman"/>
              <a:cs typeface="Times New Roman"/>
            </a:endParaRPr>
          </a:p>
          <a:p>
            <a:pPr>
              <a:spcAft>
                <a:spcPts val="1010"/>
              </a:spcAft>
            </a:pPr>
            <a:r>
              <a:rPr lang="ru-RU" i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3-й вариант.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 Играющим раздают кубики. Дети внимательно изучают их. Далее каждый ребенок рассказывает о своем знаке, не называя его, а остальные отгадывают этот знак по описанию.</a:t>
            </a:r>
            <a:endParaRPr lang="ru-RU" sz="2400" dirty="0">
              <a:latin typeface="Arial"/>
              <a:ea typeface="Times New Roman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300837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132856"/>
            <a:ext cx="8229600" cy="1512168"/>
          </a:xfrm>
        </p:spPr>
        <p:txBody>
          <a:bodyPr>
            <a:normAutofit/>
          </a:bodyPr>
          <a:lstStyle/>
          <a:p>
            <a:pPr marL="82550" marR="82550">
              <a:spcBef>
                <a:spcPts val="500"/>
              </a:spcBef>
            </a:pPr>
            <a:r>
              <a:rPr lang="ru-RU" b="1" dirty="0">
                <a:solidFill>
                  <a:srgbClr val="00B050"/>
                </a:solidFill>
                <a:latin typeface="Times New Roman"/>
                <a:ea typeface="Times New Roman"/>
              </a:rPr>
              <a:t>ЗАГАДКИ</a:t>
            </a:r>
            <a:r>
              <a:rPr lang="ru-RU" sz="3600" dirty="0">
                <a:latin typeface="Times New Roman"/>
                <a:ea typeface="Times New Roman"/>
              </a:rPr>
              <a:t/>
            </a:r>
            <a:br>
              <a:rPr lang="ru-RU" sz="3600" dirty="0">
                <a:latin typeface="Times New Roman"/>
                <a:ea typeface="Times New Roman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6878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457200" y="692696"/>
            <a:ext cx="8229600" cy="5433467"/>
          </a:xfrm>
        </p:spPr>
        <p:txBody>
          <a:bodyPr>
            <a:normAutofit/>
          </a:bodyPr>
          <a:lstStyle/>
          <a:p>
            <a:pPr algn="ctr"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Эй, водитель, осторожно,</a:t>
            </a:r>
            <a:b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Ехать быстро невозможно,</a:t>
            </a:r>
            <a:b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Знают люди все на свете -</a:t>
            </a:r>
            <a:b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В этом месте ходят...</a:t>
            </a:r>
            <a:endParaRPr lang="ru-RU" dirty="0"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ru-RU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(Дети)</a:t>
            </a:r>
            <a:endParaRPr lang="ru-RU" dirty="0"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/>
            </a:r>
            <a:b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На нем нарисованы Вы, но это не портрет.</a:t>
            </a:r>
            <a:b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Он висит всегда на столбе и нас охраняет, но это не светофор. </a:t>
            </a:r>
            <a:b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Он говорит всем взрослым, что мы рядом, но это не учитель. </a:t>
            </a:r>
            <a:b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Он треугольный и с красной полоской по краям.</a:t>
            </a:r>
            <a:endParaRPr lang="ru-RU" dirty="0"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ru-RU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(Осторожно, дети!)</a:t>
            </a:r>
            <a:endParaRPr lang="ru-RU" dirty="0"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 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Всем знакомые полоски</a:t>
            </a:r>
            <a:b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Знают дети, знает взрослый,</a:t>
            </a:r>
            <a:b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На ту сторону ведет – </a:t>
            </a:r>
            <a:r>
              <a:rPr lang="ru-RU" dirty="0">
                <a:solidFill>
                  <a:srgbClr val="FF0000"/>
                </a:solidFill>
                <a:latin typeface="Times New Roman"/>
                <a:ea typeface="Times New Roman"/>
              </a:rPr>
              <a:t>(Пешеходный переход)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/>
            </a:r>
            <a:b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endParaRPr lang="ru-RU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693405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548680"/>
            <a:ext cx="8229600" cy="5688632"/>
          </a:xfrm>
        </p:spPr>
        <p:txBody>
          <a:bodyPr>
            <a:normAutofit fontScale="77500" lnSpcReduction="20000"/>
          </a:bodyPr>
          <a:lstStyle/>
          <a:p>
            <a:pPr algn="ctr"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/>
            </a:r>
            <a:b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У полоски перехода, </a:t>
            </a:r>
            <a:b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На обочине дороги </a:t>
            </a:r>
            <a:b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Зверь трехглазый одноногий </a:t>
            </a:r>
            <a:b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Неизвестной нам породы, </a:t>
            </a:r>
            <a:b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Разноцветными глазами </a:t>
            </a:r>
            <a:b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Разговаривает с нами.</a:t>
            </a:r>
            <a:endParaRPr lang="ru-RU" dirty="0"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ru-RU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(Светофор)</a:t>
            </a:r>
            <a:endParaRPr lang="ru-RU" dirty="0"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 </a:t>
            </a:r>
            <a:endParaRPr lang="ru-RU" dirty="0"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Можно встретить знак такой</a:t>
            </a:r>
            <a:b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На дороге скоростной,</a:t>
            </a:r>
            <a:b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Где больших размеров яма,</a:t>
            </a:r>
            <a:b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И ходить опасно прямо,</a:t>
            </a:r>
            <a:b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Там где строится район,</a:t>
            </a:r>
            <a:b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Школа, дом иль стадион.</a:t>
            </a:r>
            <a:endParaRPr lang="ru-RU" dirty="0"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ru-RU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(Ремонт дороги)</a:t>
            </a:r>
            <a:endParaRPr lang="ru-RU" dirty="0"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/>
            </a:r>
            <a:b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Тут и вилка, тут и ложка,</a:t>
            </a:r>
            <a:b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Подзаправились немножко,</a:t>
            </a:r>
            <a:b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Накормили и собаку…</a:t>
            </a:r>
            <a:b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Говорим «спасибо» знаку.</a:t>
            </a:r>
            <a:endParaRPr lang="ru-RU" dirty="0"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ru-RU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(Пункт питания)</a:t>
            </a:r>
            <a:endParaRPr lang="ru-RU" dirty="0">
              <a:latin typeface="Times New Roman"/>
              <a:ea typeface="Times New Roman"/>
            </a:endParaRPr>
          </a:p>
          <a:p>
            <a:pPr marL="0" indent="0" algn="ctr">
              <a:spcAft>
                <a:spcPts val="0"/>
              </a:spcAft>
              <a:buNone/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 </a:t>
            </a:r>
            <a:endParaRPr lang="ru-RU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6751666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548680"/>
            <a:ext cx="8229600" cy="5688632"/>
          </a:xfrm>
        </p:spPr>
        <p:txBody>
          <a:bodyPr>
            <a:normAutofit lnSpcReduction="10000"/>
          </a:bodyPr>
          <a:lstStyle/>
          <a:p>
            <a:pPr algn="ctr"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На дороге знак стоит</a:t>
            </a:r>
            <a:b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Строгим тоном говорит Сюда машинам не подъехать</a:t>
            </a:r>
            <a:b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Запрещается проехать!</a:t>
            </a:r>
            <a:endParaRPr lang="ru-RU" dirty="0"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ru-RU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(Проезд запрещен)</a:t>
            </a:r>
            <a:endParaRPr lang="ru-RU" dirty="0"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 </a:t>
            </a:r>
            <a:endParaRPr lang="ru-RU" dirty="0"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 тротуара вниз ведет</a:t>
            </a:r>
            <a:b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Под дорогу длинный вход.</a:t>
            </a:r>
            <a:b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Нет ни двери ни ворот –</a:t>
            </a:r>
            <a:b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То….</a:t>
            </a:r>
            <a:endParaRPr lang="ru-RU" dirty="0"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ru-RU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(Подземный переход)</a:t>
            </a:r>
            <a:endParaRPr lang="ru-RU" dirty="0"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 </a:t>
            </a:r>
            <a:endParaRPr lang="ru-RU" dirty="0"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Что мне делать?</a:t>
            </a:r>
            <a:b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Нужно срочно позвонить,</a:t>
            </a:r>
            <a:b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Должен знать и ты, и он</a:t>
            </a:r>
            <a:b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В этом месте</a:t>
            </a:r>
            <a:endParaRPr lang="ru-RU" dirty="0"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ru-RU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(Телефон)</a:t>
            </a:r>
            <a:endParaRPr lang="ru-RU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382733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548680"/>
            <a:ext cx="8229600" cy="5688632"/>
          </a:xfrm>
        </p:spPr>
        <p:txBody>
          <a:bodyPr>
            <a:normAutofit fontScale="85000" lnSpcReduction="20000"/>
          </a:bodyPr>
          <a:lstStyle/>
          <a:p>
            <a:pPr algn="ctr">
              <a:spcAft>
                <a:spcPts val="0"/>
              </a:spcAft>
            </a:pPr>
            <a:endParaRPr lang="ru-RU" dirty="0" smtClean="0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 algn="ctr"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Если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ты собрался с другом</a:t>
            </a:r>
            <a:b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В зоопарк или в кино,</a:t>
            </a:r>
            <a:b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Подружиться с этим знаком</a:t>
            </a:r>
            <a:b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Вам придется все равно,</a:t>
            </a:r>
            <a:b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Он домчит вас быстро, ловко</a:t>
            </a:r>
            <a:b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Знак….</a:t>
            </a:r>
            <a:endParaRPr lang="ru-RU" dirty="0"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ru-RU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(Автобусная остановка)</a:t>
            </a:r>
            <a:endParaRPr lang="ru-RU" dirty="0"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 </a:t>
            </a:r>
            <a:endParaRPr lang="ru-RU" dirty="0">
              <a:latin typeface="Times New Roman"/>
              <a:ea typeface="Times New Roman"/>
            </a:endParaRPr>
          </a:p>
          <a:p>
            <a:pPr marL="0" indent="0" algn="ctr">
              <a:spcAft>
                <a:spcPts val="0"/>
              </a:spcAft>
              <a:buNone/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Дом по улице идет,</a:t>
            </a:r>
            <a:endParaRPr lang="ru-RU" dirty="0">
              <a:latin typeface="Times New Roman"/>
              <a:ea typeface="Times New Roman"/>
            </a:endParaRPr>
          </a:p>
          <a:p>
            <a:pPr marL="0" indent="0" algn="ctr">
              <a:spcAft>
                <a:spcPts val="0"/>
              </a:spcAft>
              <a:buNone/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На работу всех везет.</a:t>
            </a:r>
            <a:endParaRPr lang="ru-RU" dirty="0">
              <a:latin typeface="Times New Roman"/>
              <a:ea typeface="Times New Roman"/>
            </a:endParaRPr>
          </a:p>
          <a:p>
            <a:pPr marL="0" indent="0" algn="ctr">
              <a:spcAft>
                <a:spcPts val="0"/>
              </a:spcAft>
              <a:buNone/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Не на курьих тонких ножках,</a:t>
            </a:r>
            <a:endParaRPr lang="ru-RU" dirty="0">
              <a:latin typeface="Times New Roman"/>
              <a:ea typeface="Times New Roman"/>
            </a:endParaRPr>
          </a:p>
          <a:p>
            <a:pPr marL="0" indent="0" algn="ctr">
              <a:spcAft>
                <a:spcPts val="0"/>
              </a:spcAft>
              <a:buNone/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А в резиновых сапожках.</a:t>
            </a:r>
            <a:endParaRPr lang="ru-RU" dirty="0"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ru-RU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(Автобус)</a:t>
            </a:r>
            <a:endParaRPr lang="ru-RU" dirty="0"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 </a:t>
            </a:r>
            <a:endParaRPr lang="ru-RU" dirty="0">
              <a:latin typeface="Times New Roman"/>
              <a:ea typeface="Times New Roman"/>
            </a:endParaRPr>
          </a:p>
          <a:p>
            <a:pPr marL="0" indent="0" algn="ctr">
              <a:spcAft>
                <a:spcPts val="0"/>
              </a:spcAft>
              <a:buNone/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Этот конь не ест овса,</a:t>
            </a:r>
            <a:endParaRPr lang="ru-RU" dirty="0">
              <a:latin typeface="Times New Roman"/>
              <a:ea typeface="Times New Roman"/>
            </a:endParaRPr>
          </a:p>
          <a:p>
            <a:pPr marL="0" indent="0" algn="ctr">
              <a:spcAft>
                <a:spcPts val="0"/>
              </a:spcAft>
              <a:buNone/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Вместо ног — два колеса.</a:t>
            </a:r>
            <a:endParaRPr lang="ru-RU" dirty="0">
              <a:latin typeface="Times New Roman"/>
              <a:ea typeface="Times New Roman"/>
            </a:endParaRPr>
          </a:p>
          <a:p>
            <a:pPr marL="0" indent="0" algn="ctr">
              <a:spcAft>
                <a:spcPts val="0"/>
              </a:spcAft>
              <a:buNone/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Сядь верхом и мчись на нем.</a:t>
            </a:r>
            <a:endParaRPr lang="ru-RU" dirty="0">
              <a:latin typeface="Times New Roman"/>
              <a:ea typeface="Times New Roman"/>
            </a:endParaRPr>
          </a:p>
          <a:p>
            <a:pPr marL="0" indent="0" algn="ctr">
              <a:spcAft>
                <a:spcPts val="0"/>
              </a:spcAft>
              <a:buNone/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Только лучше правь рулем!</a:t>
            </a:r>
            <a:endParaRPr lang="ru-RU" dirty="0"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ru-RU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(Велосипед)</a:t>
            </a:r>
            <a:endParaRPr lang="ru-RU" dirty="0">
              <a:latin typeface="Times New Roman"/>
              <a:ea typeface="Times New Roman"/>
            </a:endParaRPr>
          </a:p>
          <a:p>
            <a:pPr marL="0" indent="0" algn="ctr">
              <a:spcAft>
                <a:spcPts val="0"/>
              </a:spcAft>
              <a:buNone/>
            </a:pPr>
            <a:endParaRPr lang="ru-RU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9368574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916832"/>
            <a:ext cx="8229600" cy="1152128"/>
          </a:xfrm>
        </p:spPr>
        <p:txBody>
          <a:bodyPr>
            <a:normAutofit fontScale="90000"/>
          </a:bodyPr>
          <a:lstStyle/>
          <a:p>
            <a:pPr>
              <a:spcAft>
                <a:spcPts val="1010"/>
              </a:spcAft>
            </a:pPr>
            <a:r>
              <a:rPr lang="ru-RU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Читаем детям о правилах дорожного движения</a:t>
            </a:r>
            <a:endParaRPr lang="ru-RU" sz="28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80000553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spcAft>
                <a:spcPts val="0"/>
              </a:spcAft>
              <a:buNone/>
            </a:pP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История про Грузовичок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…</a:t>
            </a:r>
            <a:endParaRPr lang="ru-RU" sz="2800" dirty="0">
              <a:latin typeface="Arial"/>
              <a:ea typeface="Times New Roman"/>
              <a:cs typeface="Times New Roman"/>
            </a:endParaRPr>
          </a:p>
          <a:p>
            <a:pPr algn="ctr"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В одном маленьком городке жили самые разные машины. И почти все жители этого городка жили дружно и счастливо: они были вежливыми и добрыми, знали все правила дорожного движения и очень уважали дорожные знаки и великого учителя Светофора. А почему все жители? Да потому что жил в этом сказочном городке один непослушный Грузовичок, который ни с кем не дружил, никого не слушал и не хотел учить правила дорожного движения. Много раз из-за этого Грузовичка на дорогах города едва-едва не случались аварии. Но машинки-жители были настолько добры и вежливы, что не наказывали Грузовичка за его несносное поведение.</a:t>
            </a:r>
            <a:endParaRPr lang="ru-RU" sz="2800" dirty="0">
              <a:latin typeface="Arial"/>
              <a:ea typeface="Times New Roma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Однажды жители городка решили построить гараж для большой пожарной машины. Экскаватор вырыл огромную яму для строительства гаража. Дядюшка Светофор поставил около ямы дежурного - знак «Въезд запрещен», чтобы машинки-жители случайно не зазевались и не упали в эту огромную яму. И все бы хорошо, да только наш непоседа Грузовичок (как мы уже говорили) совсем не знал правил дорожного движения и не уважал дорожные знаки. И потому в один вечер, когда Грузовичок веселился на улице, он подъехал очень близко к опасной яме, несмотря на все предупреждения знака-дежурного, и, конечно же, свалился в эту яму.</a:t>
            </a:r>
            <a:endParaRPr lang="ru-RU" sz="2800" dirty="0">
              <a:latin typeface="Arial"/>
              <a:ea typeface="Times New Roma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Очень перепугались жители городка и поспешили помочь нашему герою - недотепе. Дядюшка Подъемный Кран вытащил Грузовичок из ямы, добрая тетушка Скорая Помощь принялась залечивать вмятины и царапины, а меленькие легковые машинки принялись угощать его теплым машинным маслом. Увидел Грузовичок как ухаживают за ним все жители городка и стало ему так стыдно, что он заплакал и конечно же все машинки принялись успокаивать нашего героя и простили его.</a:t>
            </a:r>
            <a:endParaRPr lang="ru-RU" sz="2800" dirty="0">
              <a:latin typeface="Arial"/>
              <a:ea typeface="Times New Roma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И вот как только наш Грузовичок выздоровел, он сразу же отправился в школу к дядюшке Светофору и начал учить правила дорожного движения и дорожные знаки. С тех пор все жители этого замечательного городка стали жить дружно и счастливо.</a:t>
            </a:r>
            <a:endParaRPr lang="ru-RU" sz="2800" dirty="0">
              <a:latin typeface="Arial"/>
              <a:ea typeface="Times New Roman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 </a:t>
            </a:r>
            <a:endParaRPr lang="ru-RU" sz="2800" dirty="0">
              <a:latin typeface="Arial"/>
              <a:ea typeface="Times New Roman"/>
              <a:cs typeface="Times New Roman"/>
            </a:endParaRPr>
          </a:p>
          <a:p>
            <a:pPr marL="0" indent="0" algn="ctr">
              <a:spcAft>
                <a:spcPts val="0"/>
              </a:spcAft>
              <a:buNone/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 </a:t>
            </a:r>
            <a:endParaRPr lang="ru-RU" sz="2800" dirty="0">
              <a:latin typeface="Arial"/>
              <a:ea typeface="Times New Roman"/>
              <a:cs typeface="Times New Roman"/>
            </a:endParaRPr>
          </a:p>
          <a:p>
            <a:pPr algn="ctr">
              <a:spcAft>
                <a:spcPts val="0"/>
              </a:spcAft>
            </a:pPr>
            <a:endParaRPr lang="ru-RU" sz="2800" dirty="0">
              <a:effectLst/>
              <a:latin typeface="Arial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0917465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332656"/>
            <a:ext cx="8229600" cy="6192688"/>
          </a:xfrm>
        </p:spPr>
        <p:txBody>
          <a:bodyPr>
            <a:normAutofit fontScale="40000" lnSpcReduction="20000"/>
          </a:bodyPr>
          <a:lstStyle/>
          <a:p>
            <a:pPr marL="0" indent="0" algn="ctr">
              <a:spcAft>
                <a:spcPts val="0"/>
              </a:spcAft>
              <a:buNone/>
            </a:pPr>
            <a:r>
              <a:rPr lang="ru-RU" sz="35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Крутой поворот</a:t>
            </a:r>
            <a:endParaRPr lang="ru-RU" sz="3500" dirty="0">
              <a:latin typeface="Arial"/>
              <a:ea typeface="Times New Roman"/>
              <a:cs typeface="Times New Roman"/>
            </a:endParaRPr>
          </a:p>
          <a:p>
            <a:pPr marL="0" indent="0" algn="ctr">
              <a:spcAft>
                <a:spcPts val="0"/>
              </a:spcAft>
              <a:buNone/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 </a:t>
            </a:r>
            <a:endParaRPr lang="ru-RU" sz="2800" dirty="0">
              <a:latin typeface="Arial"/>
              <a:ea typeface="Times New Roma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ru-RU" sz="35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Эта история произошла с маленьким Лисёнком, который жил в лесу недалеко от дороги. Очень часто зверята перебегали через эту дорогу в соседний лес в гости к друзьям, при этом нарушали Правила дорожного движения, так как никто их не научил, как надо переходить дорогу. Однажды Зайчонок попал под колесо машины и сломал ножку, и тогда родители зверят решили провести в звериной школе урок по Правилам дорожного движения. Все зверята очень внимательно слушали, изучали знаки. Теперь они знали, что дорогу можно переходить не спеша, под прямым углом, убедившись в безопасности, а лучше всего дойти до пешеходного перехода. Только Лисёнок баловался на уроках и мешал другим. Он говорил, что ему неинтересно, скучно, что он и так всё знает, да и знаки ему ник чему.</a:t>
            </a:r>
            <a:endParaRPr lang="ru-RU" sz="3500" dirty="0">
              <a:latin typeface="Arial"/>
              <a:ea typeface="Times New Roma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ru-RU" sz="35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В день рождения Лисёнку папа подарил красивый самокат и сказал: «На самокате можно кататься только на широкой поляне да по лесным тропинкам. На дорогу – ни ногой! Тебе только семь лет. Да и движение там очень большое». Но Лисёнку очень хотелось на большой скорости промчаться по гладкой асфальтированной дороге, и он пошел к ней.</a:t>
            </a:r>
            <a:endParaRPr lang="ru-RU" sz="3500" dirty="0">
              <a:latin typeface="Arial"/>
              <a:ea typeface="Times New Roma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ru-RU" sz="35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Дорога круто поднималась вверх, а потом был длинный извилистый спуск. Вот с него и хотел скатиться Лисёнок. Когда он шел, на пути ему встретились три дорожных знака. Один знак указывал о крутом подъёме, другой – о спуске. А третий знак – что впереди на спуске будет опасный поворот и ехать нужно очень осторожно, на маленькой скорости. Но Лисёнок не знал этих знаков, поэтому он ничего не понял.</a:t>
            </a:r>
            <a:endParaRPr lang="ru-RU" sz="3500" dirty="0">
              <a:latin typeface="Arial"/>
              <a:ea typeface="Times New Roma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ru-RU" sz="35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Сорока, которая всюду летала, все знала, строго следила за всем, что происходит в лесу. Она-то и увидела, куда собрался Лисёнок, хотела его остановить, да не тут-то было, Лисёнок её даже слушать не стал. Тогда Сорока полетела к отцу Лисёнка и всё ему рассказала. Папа Лис очень испугался за сына и бросился к дороге, чтобы успеть остановить непослушного малыша, но тот уже мчался с горы. Тогда Лис побежал к повороту, надеясь, что сможет помочь сыну.</a:t>
            </a:r>
            <a:endParaRPr lang="ru-RU" sz="3500" dirty="0">
              <a:latin typeface="Arial"/>
              <a:ea typeface="Times New Roma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ru-RU" sz="35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Лисёнок несся с такой скоростью, что сам испугался, а остановиться не мог )у самоката нет тормозов). Папа Лис расставил лапы, поймал сына и полетел вместе с ним в кусты, а самокат не вписался в поворот и упал в глубокий овраг. «Вот видишь, что ты натворил. Хорошо, что я подоспел, а то упал бы ты вместе с самокатом в овраг», - сказал папа Лис. Лисёнок, почёсывая ушибленное колено, низко опустил голову и сказал: «Прости меня, папа, я больше никогда не буду ездить по дороге, а знаки я все выучу обязательно». Папа пожалел малыша, погладил по голове и сказал: «Хорошо. Я тебе верю. Самокат я тебе новый сделаю, но ездить будешь только тогда, когда Правила выучишь, и только на полянке. Помни, что дорога – не место для игр и развлечений!»</a:t>
            </a:r>
            <a:endParaRPr lang="ru-RU" sz="3500" dirty="0">
              <a:latin typeface="Arial"/>
              <a:ea typeface="Times New Roman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 </a:t>
            </a:r>
            <a:endParaRPr lang="ru-RU" sz="2800" dirty="0">
              <a:latin typeface="Arial"/>
              <a:ea typeface="Times New Roman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8354736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spcAft>
                <a:spcPts val="0"/>
              </a:spcAft>
              <a:buNone/>
            </a:pP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Приключения Бабы Яги</a:t>
            </a:r>
            <a:endParaRPr lang="ru-RU" sz="2800" dirty="0">
              <a:latin typeface="Arial"/>
              <a:ea typeface="Times New Roman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 </a:t>
            </a:r>
            <a:endParaRPr lang="ru-RU" sz="2800" dirty="0">
              <a:latin typeface="Arial"/>
              <a:ea typeface="Times New Roma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Однажды Баба Яга летела в ступе над городом. Ступа у неё сломалась, и пришлось её пешком идти домой в лес через город. Попыталась Баба Яга перейти дорогу в неположенном месте, но её милиционер остановил: «Как Вам, бабушка, не стыдно! Из-за Вас может произойти авария. Разве Вы не знаете, что дорогу нужно переходить на перекрёстке, там, где есть светофор, или по «Зебре»?» Баба Яга ничего о дорожных правилах не знала, испугалась: «Как это по зебре? Что такое перекрёсток?» Милиционер удивился такой безграмотности и подвёл её к перекрёстку.</a:t>
            </a:r>
            <a:endParaRPr lang="ru-RU" sz="2800" dirty="0">
              <a:latin typeface="Arial"/>
              <a:ea typeface="Times New Roma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В это время на светофоре загорелся красный свет, а Баба Яга начала переходить дорогу. Раздался визг тормозов, Бабу Ягу чуть не сбила машина. Тогда милиционер решил бабушку оштрафовать, а Баба Яга говорит жалобным голосом: «Да не знаю я, внучек, этих Правил дорожных, безграмотная я, да и в городе вашем я впервые». Решил тогда милиционер отвести бабушку в детский сад к ребятам, они умные, правила поведения на дороге изучают.</a:t>
            </a:r>
            <a:endParaRPr lang="ru-RU" sz="2800" dirty="0">
              <a:latin typeface="Arial"/>
              <a:ea typeface="Times New Roma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Ребята в детском саду рассказали её о том, как должны вести себя пешеходы, что такое светофор и как он работает, что означает слово «зебра», почему только по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енй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переходить дорогу, а не где попало.</a:t>
            </a:r>
            <a:endParaRPr lang="ru-RU" sz="2800" dirty="0">
              <a:latin typeface="Arial"/>
              <a:ea typeface="Times New Roma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После таких уроков Баба Яга стала правильно переходить дорогу, быстро добралась до своего дома и рассказа о Правилах дорожного движения лесным жителям, так, на всякий случай, если и они случайно попадут в город.</a:t>
            </a:r>
            <a:endParaRPr lang="ru-RU" sz="2800" dirty="0">
              <a:latin typeface="Arial"/>
              <a:ea typeface="Times New Roma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Вот и сказочке конец, а кто правила знает и соблюдает, тот молодец!</a:t>
            </a:r>
            <a:endParaRPr lang="ru-RU" sz="2800" dirty="0">
              <a:latin typeface="Arial"/>
              <a:ea typeface="Times New Roma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ru-RU" i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К. Малеванная</a:t>
            </a:r>
            <a:endParaRPr lang="ru-RU" sz="2800" dirty="0">
              <a:latin typeface="Arial"/>
              <a:ea typeface="Times New Roman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endParaRPr lang="ru-RU" sz="2800" dirty="0">
              <a:effectLst/>
              <a:latin typeface="Arial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4136138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spcAft>
                <a:spcPts val="0"/>
              </a:spcAft>
              <a:buNone/>
            </a:pPr>
            <a:r>
              <a:rPr lang="ru-RU" sz="48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СКАЗКА « Кот, Петух и Лиса»</a:t>
            </a:r>
            <a:endParaRPr lang="ru-RU" sz="4800" dirty="0">
              <a:latin typeface="Arial"/>
              <a:ea typeface="Times New Roma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ru-RU" sz="4800" b="1" u="sng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Рассказчик</a:t>
            </a:r>
            <a:r>
              <a:rPr lang="ru-RU" sz="4800" b="1" u="sng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:</a:t>
            </a:r>
            <a:r>
              <a:rPr lang="ru-RU" sz="4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 На поляне стоит дом. Он не низок, не высок. И живут в доме том Кот и друг его Петушок. Вот уходит Кот в лес за дровами. И Петушок очередной дает урок.</a:t>
            </a:r>
            <a:endParaRPr lang="ru-RU" sz="4800" dirty="0">
              <a:latin typeface="Arial"/>
              <a:ea typeface="Times New Roma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ru-RU" sz="4800" b="1" u="sng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Кот:</a:t>
            </a:r>
            <a:r>
              <a:rPr lang="ru-RU" sz="4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 Вчера тебе Петя, исполнилось десять лет. Я подарил тебе новый велосипед. Ты на нем, Петя по двору катайся. Управлять велосипедом упражняйся. За ворота - ни ногой, там движения рекой! Чтоб машиной управлять, правила ты должен знать. А если Лиса придет, ты ворота не открывай, Лису во двор не пускай.</a:t>
            </a:r>
            <a:endParaRPr lang="ru-RU" sz="4800" dirty="0">
              <a:latin typeface="Arial"/>
              <a:ea typeface="Times New Roma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ru-RU" sz="4800" b="1" u="sng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Петушок: </a:t>
            </a:r>
            <a:r>
              <a:rPr lang="ru-RU" sz="4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А если лиса гулять позовет?</a:t>
            </a:r>
            <a:endParaRPr lang="ru-RU" sz="4800" dirty="0">
              <a:latin typeface="Arial"/>
              <a:ea typeface="Times New Roma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ru-RU" sz="4800" b="1" u="sng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Кот:</a:t>
            </a:r>
            <a:r>
              <a:rPr lang="ru-RU" sz="4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 Ты, Петенька, Лису не слушай, попадешь с ней снова в беду. А я буду далеко и тебе не помогу!</a:t>
            </a:r>
            <a:endParaRPr lang="ru-RU" sz="4800" dirty="0">
              <a:latin typeface="Arial"/>
              <a:ea typeface="Times New Roma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ru-RU" sz="4800" b="1" u="sng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Рассказчик:</a:t>
            </a:r>
            <a:r>
              <a:rPr lang="ru-RU" sz="4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 Дал наказ Кот и ушел.</a:t>
            </a:r>
            <a:endParaRPr lang="ru-RU" sz="4800" dirty="0">
              <a:latin typeface="Arial"/>
              <a:ea typeface="Times New Roma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ru-RU" sz="4800" b="1" u="sng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А Петушок говорит сам себе :</a:t>
            </a:r>
            <a:r>
              <a:rPr lang="ru-RU" sz="48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 </a:t>
            </a:r>
            <a:r>
              <a:rPr lang="ru-RU" sz="4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Запрещает Кот мне за ворота  выезжать да с Лисонькой играть. Хоть и хитрая Лиса, и проказница она. И в беду я попадал, и в кастрюле побывал. Только весело мне с ней, интересно.</a:t>
            </a:r>
            <a:endParaRPr lang="ru-RU" sz="4800" dirty="0">
              <a:latin typeface="Arial"/>
              <a:ea typeface="Times New Roma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ru-RU" sz="4800" b="1" u="sng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Рассказчик:</a:t>
            </a:r>
            <a:r>
              <a:rPr lang="ru-RU" sz="48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 </a:t>
            </a:r>
            <a:r>
              <a:rPr lang="ru-RU" sz="4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Только вымолвить успел он, а Лиса тут как тут. И манит с собой Петушка.</a:t>
            </a:r>
            <a:endParaRPr lang="ru-RU" sz="4800" dirty="0">
              <a:latin typeface="Arial"/>
              <a:ea typeface="Times New Roma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ru-RU" sz="4800" b="1" u="sng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Лиса: </a:t>
            </a:r>
            <a:r>
              <a:rPr lang="ru-RU" sz="4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Петя, Петенька, дружок! Красно-алый гребешок! Выезжай-ка, Петя, на велосипеде. По дороге, да по трассам будем мы с тобой кататься.</a:t>
            </a:r>
            <a:endParaRPr lang="ru-RU" sz="4800" dirty="0">
              <a:latin typeface="Arial"/>
              <a:ea typeface="Times New Roma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ru-RU" sz="4800" b="1" u="sng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Петушок: </a:t>
            </a:r>
            <a:r>
              <a:rPr lang="ru-RU" sz="4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Нет, Лиса, не пойду.</a:t>
            </a:r>
            <a:endParaRPr lang="ru-RU" sz="4800" dirty="0">
              <a:latin typeface="Arial"/>
              <a:ea typeface="Times New Roma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ru-RU" sz="4800" b="1" u="sng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Лиса: </a:t>
            </a:r>
            <a:r>
              <a:rPr lang="ru-RU" sz="4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Петенька, пошли со мною, скучно тебе одному в твоем большом дому.</a:t>
            </a:r>
            <a:endParaRPr lang="ru-RU" sz="4800" dirty="0">
              <a:latin typeface="Arial"/>
              <a:ea typeface="Times New Roma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ru-RU" sz="4800" b="1" u="sng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Петушок:</a:t>
            </a:r>
            <a:r>
              <a:rPr lang="ru-RU" sz="48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 </a:t>
            </a:r>
            <a:r>
              <a:rPr lang="ru-RU" sz="4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Нет, Лиса, не уговаривай. Запретил мне кот выезжать за двор. Там движения рекой по дороге мостовой.</a:t>
            </a:r>
            <a:endParaRPr lang="ru-RU" sz="4800" dirty="0">
              <a:latin typeface="Arial"/>
              <a:ea typeface="Times New Roma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ru-RU" sz="4800" b="1" u="sng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Лиса: </a:t>
            </a:r>
            <a:r>
              <a:rPr lang="ru-RU" sz="4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Как же так, Петя. Я поле гороха нашла, здесь не далеко от леса. Едешь со мной?</a:t>
            </a:r>
            <a:endParaRPr lang="ru-RU" sz="4800" dirty="0">
              <a:latin typeface="Arial"/>
              <a:ea typeface="Times New Roma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ru-RU" sz="4800" b="1" u="sng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Петушок:</a:t>
            </a:r>
            <a:r>
              <a:rPr lang="ru-RU" sz="48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 </a:t>
            </a:r>
            <a:r>
              <a:rPr lang="ru-RU" sz="4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Может, пешком пойдем?</a:t>
            </a:r>
            <a:endParaRPr lang="ru-RU" sz="4800" dirty="0">
              <a:latin typeface="Arial"/>
              <a:ea typeface="Times New Roma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ru-RU" sz="4800" b="1" u="sng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Лиса: </a:t>
            </a:r>
            <a:r>
              <a:rPr lang="ru-RU" sz="4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Что ты, Петя, нам с тобой пешком мешок не донести. А горох- то сладкий, душистый, крупный, золотистый.</a:t>
            </a:r>
            <a:endParaRPr lang="ru-RU" sz="4800" dirty="0">
              <a:latin typeface="Arial"/>
              <a:ea typeface="Times New Roma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ru-RU" sz="4800" b="1" u="sng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Рассказчик:</a:t>
            </a:r>
            <a:r>
              <a:rPr lang="ru-RU" sz="4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 Не удержался Петя. И выехал на велосипеде. Сели они на велосипед вдвоем и покатили к дороге. Перед ними два знака стоят. Прямо знак - «Движение на велосипедах запрещено», справа - «Велосипедная дорожка».</a:t>
            </a:r>
            <a:endParaRPr lang="ru-RU" sz="4800" dirty="0">
              <a:latin typeface="Arial"/>
              <a:ea typeface="Times New Roman"/>
              <a:cs typeface="Times New Roman"/>
            </a:endParaRPr>
          </a:p>
          <a:p>
            <a:pPr marL="499745">
              <a:spcAft>
                <a:spcPts val="0"/>
              </a:spcAft>
            </a:pPr>
            <a:r>
              <a:rPr lang="ru-RU" sz="4800" b="1" u="sng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Петушок:</a:t>
            </a:r>
            <a:r>
              <a:rPr lang="ru-RU" sz="48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 </a:t>
            </a:r>
            <a:r>
              <a:rPr lang="ru-RU" sz="4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Что за знаки? Друг на друга похожи. Куда нам можно ехать?</a:t>
            </a:r>
            <a:endParaRPr lang="ru-RU" sz="4800" dirty="0">
              <a:latin typeface="Arial"/>
              <a:ea typeface="Times New Roma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ru-RU" sz="4800" b="1" u="sng" dirty="0">
                <a:solidFill>
                  <a:srgbClr val="000000"/>
                </a:solidFill>
                <a:latin typeface="Times New Roman"/>
                <a:ea typeface="Times New Roman"/>
              </a:rPr>
              <a:t>Лиса:</a:t>
            </a:r>
            <a:r>
              <a:rPr lang="ru-RU" sz="4800" b="1" dirty="0">
                <a:solidFill>
                  <a:srgbClr val="000000"/>
                </a:solidFill>
                <a:latin typeface="Times New Roman"/>
                <a:ea typeface="Times New Roman"/>
              </a:rPr>
              <a:t> </a:t>
            </a:r>
            <a:r>
              <a:rPr lang="ru-RU" sz="4800" dirty="0">
                <a:solidFill>
                  <a:srgbClr val="000000"/>
                </a:solidFill>
                <a:latin typeface="Times New Roman"/>
                <a:ea typeface="Times New Roman"/>
              </a:rPr>
              <a:t>А чего их знать, оба круглые, на обоих велосипед нарисован, поэтому поедем под тем знаком, какой нам понравится. Смотри, у этого знака красная каемочка, как твой гребешок. Знак красивый, яркий, да и дорога здесь шире, </a:t>
            </a:r>
            <a:r>
              <a:rPr lang="ru-RU" sz="4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асфальтированная</a:t>
            </a:r>
            <a:r>
              <a:rPr lang="ru-RU" sz="4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, быстрей доедем.</a:t>
            </a:r>
            <a:endParaRPr lang="ru-RU" sz="4400" dirty="0">
              <a:latin typeface="Arial"/>
              <a:ea typeface="Times New Roma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ru-RU" sz="4800" b="1" u="sng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Рассказчик:</a:t>
            </a:r>
            <a:r>
              <a:rPr lang="ru-RU" sz="4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 Не успели они на велосипед сесть, как перед ними ребята в форме появились ребята из отряда ЮИД.</a:t>
            </a:r>
            <a:endParaRPr lang="ru-RU" sz="4400" dirty="0">
              <a:latin typeface="Arial"/>
              <a:ea typeface="Times New Roma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ru-RU" sz="4800" b="1" u="sng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1-й ребенок:</a:t>
            </a:r>
            <a:r>
              <a:rPr lang="ru-RU" sz="4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 Вы что, правила не знаете?</a:t>
            </a:r>
            <a:endParaRPr lang="ru-RU" sz="4400" dirty="0">
              <a:latin typeface="Arial"/>
              <a:ea typeface="Times New Roma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ru-RU" sz="4800" b="1" u="sng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Лиса:</a:t>
            </a:r>
            <a:r>
              <a:rPr lang="ru-RU" sz="48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 </a:t>
            </a:r>
            <a:r>
              <a:rPr lang="ru-RU" sz="4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Это вы не знаете, а мы все знаем</a:t>
            </a:r>
            <a:r>
              <a:rPr lang="ru-RU" sz="4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.</a:t>
            </a:r>
            <a:endParaRPr lang="ru-RU" sz="4400" dirty="0">
              <a:latin typeface="Arial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943470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476672"/>
            <a:ext cx="8229600" cy="5760640"/>
          </a:xfrm>
        </p:spPr>
        <p:txBody>
          <a:bodyPr>
            <a:normAutofit fontScale="92500"/>
          </a:bodyPr>
          <a:lstStyle/>
          <a:p>
            <a:pPr>
              <a:spcAft>
                <a:spcPts val="1010"/>
              </a:spcAft>
            </a:pP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«Светофор»</a:t>
            </a:r>
            <a:endParaRPr lang="ru-RU" sz="2400" dirty="0">
              <a:latin typeface="Arial"/>
              <a:ea typeface="Times New Roman"/>
              <a:cs typeface="Times New Roman"/>
            </a:endParaRPr>
          </a:p>
          <a:p>
            <a:pPr>
              <a:spcAft>
                <a:spcPts val="1010"/>
              </a:spcAft>
            </a:pP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Цель: 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Ознакомить детей с правилами перехода (переезда) перекрестка, регулируемого светофором.</a:t>
            </a:r>
            <a:endParaRPr lang="ru-RU" sz="2400" dirty="0">
              <a:latin typeface="Arial"/>
              <a:ea typeface="Times New Roman"/>
              <a:cs typeface="Times New Roman"/>
            </a:endParaRPr>
          </a:p>
          <a:p>
            <a:pPr>
              <a:spcAft>
                <a:spcPts val="1010"/>
              </a:spcAft>
            </a:pP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Материал: 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Красные, желтые, и зеленые круги, машины, фигурки детей.</a:t>
            </a:r>
            <a:endParaRPr lang="ru-RU" sz="2400" dirty="0">
              <a:latin typeface="Arial"/>
              <a:ea typeface="Times New Roman"/>
              <a:cs typeface="Times New Roman"/>
            </a:endParaRPr>
          </a:p>
          <a:p>
            <a:pPr>
              <a:spcAft>
                <a:spcPts val="1010"/>
              </a:spcAft>
            </a:pP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Ход игры:</a:t>
            </a:r>
            <a:endParaRPr lang="ru-RU" sz="2400" dirty="0">
              <a:latin typeface="Arial"/>
              <a:ea typeface="Times New Roman"/>
              <a:cs typeface="Times New Roman"/>
            </a:endParaRPr>
          </a:p>
          <a:p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Один из играющих устанавливает определенные цвета светофора (наложением красных, желтых или зеленых кругов), машин и фигурки детей, идущих в разных направлениях. Второй проводит через перекресток машины ( по проезжей части) или фигурки детей ( по пешеходным дорожкам) в соответствии с правилами дорожного движения. Затем игроки меняются ролями. Рассматриваются различные ситуации, определяемые цветами светофора и положением машин и пешеходов. Тот из игроков, который безошибочно решает все возникшие в процессе игры задачи или допускает меньше ошибок (набирает меньшее число штрафных очков),считается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победившим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998148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55000" lnSpcReduction="20000"/>
          </a:bodyPr>
          <a:lstStyle/>
          <a:p>
            <a:pPr>
              <a:spcAft>
                <a:spcPts val="0"/>
              </a:spcAft>
            </a:pPr>
            <a:r>
              <a:rPr lang="ru-RU" b="1" u="sng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2-й ребенок:</a:t>
            </a: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 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Скажи тогда, как называются эти знаки?</a:t>
            </a:r>
            <a:endParaRPr lang="ru-RU" sz="2800" dirty="0">
              <a:latin typeface="Arial"/>
              <a:ea typeface="Times New Roma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ru-RU" b="1" u="sng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Лиса:</a:t>
            </a: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 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Как? Да просто ВЕЛОСИПЕД?</a:t>
            </a:r>
            <a:endParaRPr lang="ru-RU" sz="2800" dirty="0">
              <a:latin typeface="Arial"/>
              <a:ea typeface="Times New Roman"/>
              <a:cs typeface="Times New Roman"/>
            </a:endParaRPr>
          </a:p>
          <a:p>
            <a:pPr marL="156845" indent="0">
              <a:spcAft>
                <a:spcPts val="0"/>
              </a:spcAft>
              <a:buNone/>
            </a:pPr>
            <a:r>
              <a:rPr lang="ru-RU" b="1" u="sng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b="1" u="sng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   1-й </a:t>
            </a:r>
            <a:r>
              <a:rPr lang="ru-RU" b="1" u="sng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ребенок: 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Нет такого знака!</a:t>
            </a:r>
            <a:endParaRPr lang="ru-RU" sz="2800" dirty="0">
              <a:latin typeface="Arial"/>
              <a:ea typeface="Times New Roma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ru-RU" b="1" u="sng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2-й ребенок:</a:t>
            </a: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 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Я бы в угол вас поставил за незнание дорожных правил. Коль уж вы за руль сели, так в таком серьезном деле нужно очень твердо знать, как движеньем управлять.</a:t>
            </a:r>
            <a:endParaRPr lang="ru-RU" sz="2800" dirty="0">
              <a:latin typeface="Arial"/>
              <a:ea typeface="Times New Roma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ru-RU" b="1" u="sng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1-й ребенок: 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Знаки всякие нужны, знаки всякие важны. Есть предписывающие, а есть запрещающие (показывают знаки и объясняют их значение). Ездят здесь одни машины. Грозно их мелькают шины. У тебя велосипед? Значит – стоп! Дороги нет!</a:t>
            </a:r>
            <a:endParaRPr lang="ru-RU" sz="2800" dirty="0">
              <a:latin typeface="Arial"/>
              <a:ea typeface="Times New Roma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 </a:t>
            </a:r>
            <a:endParaRPr lang="ru-RU" sz="2800" dirty="0">
              <a:latin typeface="Arial"/>
              <a:ea typeface="Times New Roma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ru-RU" b="1" u="sng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Петушок:</a:t>
            </a: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 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Это ты, Лиса, заманила меня, а сама правил не знаешь, движение нарушаешь да меня этому обучаешь. Я исправиться, хочу, эти правила движенья наизусть я заучу.</a:t>
            </a:r>
            <a:endParaRPr lang="ru-RU" sz="2800" dirty="0">
              <a:latin typeface="Arial"/>
              <a:ea typeface="Times New Roma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ru-RU" b="1" u="sng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2-й ребенок:</a:t>
            </a: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 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Вы не только знаки не знаете, а еще и правила нарушаете. Во сколько лет разрешается ездить на велосипеде по дорогам? (Лиса и Петушок опускают головы). Не знаете?! А садиться за руль велосипеда разрешается только с четырнадцати лет, и только одному водителю, пассажиров перевозить нельзя.</a:t>
            </a:r>
            <a:endParaRPr lang="ru-RU" sz="2800" dirty="0">
              <a:latin typeface="Arial"/>
              <a:ea typeface="Times New Roma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ru-RU" b="1" u="sng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1-й ребенок: 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Видите, сколько нарушений у вас! Придется велосипед забрать. Виновников оштрафовать.</a:t>
            </a:r>
            <a:endParaRPr lang="ru-RU" sz="2800" dirty="0">
              <a:latin typeface="Arial"/>
              <a:ea typeface="Times New Roma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ru-RU" b="1" u="sng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Рассказчик: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 В это время возвращался из леса Кот. И видит Петушка опечаленного. Подбежал к нему.</a:t>
            </a:r>
            <a:endParaRPr lang="ru-RU" sz="2800" dirty="0">
              <a:latin typeface="Arial"/>
              <a:ea typeface="Times New Roma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ru-RU" b="1" u="sng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Кот: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 Что такое? Что случилось, что с тобою приключилось? Опять Лиса? Значит снова беда! У тебя печальный вид, ты скажи мне, где болит?</a:t>
            </a:r>
            <a:endParaRPr lang="ru-RU" sz="2800" dirty="0">
              <a:latin typeface="Arial"/>
              <a:ea typeface="Times New Roma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ru-RU" b="1" u="sng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2-й ребенок:</a:t>
            </a: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 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Вы Петушка не ругайте, его нужно правилам учить, а Лису нужно проучить.</a:t>
            </a:r>
            <a:endParaRPr lang="ru-RU" sz="2800" dirty="0">
              <a:latin typeface="Arial"/>
              <a:ea typeface="Times New Roma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ru-RU" b="1" u="sng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Лиса:</a:t>
            </a: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 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Простите меня, виноватая я. Научите и меня этим Правилам дорожного движения. Я буду грамотной Лисой, и относиться к ним с уважением!</a:t>
            </a:r>
            <a:endParaRPr lang="ru-RU" sz="2800" dirty="0">
              <a:latin typeface="Arial"/>
              <a:ea typeface="Times New Roma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ru-RU" b="1" u="sng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Петушок и Лиса вместе:</a:t>
            </a: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 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И конечно, мы их будем соблюдать везде и всюду!</a:t>
            </a:r>
            <a:endParaRPr lang="ru-RU" sz="2800" dirty="0">
              <a:latin typeface="Arial"/>
              <a:ea typeface="Times New Roma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ru-RU" b="1" u="sng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Рассказчик: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 С той поры Лиса, Петушок и Кот дружно живут, пряники жуют. Правила изучают и совсем их не нарушают!</a:t>
            </a:r>
            <a:endParaRPr lang="ru-RU" sz="2800" dirty="0">
              <a:latin typeface="Arial"/>
              <a:ea typeface="Times New Roma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Помни, что дорога – не место для игр и развлечений!</a:t>
            </a:r>
            <a:endParaRPr lang="ru-RU" sz="2800" dirty="0">
              <a:latin typeface="Arial"/>
              <a:ea typeface="Times New Roman"/>
              <a:cs typeface="Times New Roman"/>
            </a:endParaRPr>
          </a:p>
          <a:p>
            <a:pPr marL="0" indent="0" algn="ctr">
              <a:spcAft>
                <a:spcPts val="0"/>
              </a:spcAft>
              <a:buNone/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 </a:t>
            </a:r>
            <a:endParaRPr lang="ru-RU" sz="2800" dirty="0">
              <a:latin typeface="Arial"/>
              <a:ea typeface="Times New Roman"/>
              <a:cs typeface="Times New Roman"/>
            </a:endParaRPr>
          </a:p>
          <a:p>
            <a:pPr marL="0" indent="0" algn="ctr">
              <a:spcAft>
                <a:spcPts val="0"/>
              </a:spcAft>
              <a:buNone/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 </a:t>
            </a:r>
            <a:endParaRPr lang="ru-RU" sz="2800" dirty="0">
              <a:latin typeface="Arial"/>
              <a:ea typeface="Times New Roman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084703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764704"/>
            <a:ext cx="8229600" cy="5361459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spcAft>
                <a:spcPts val="0"/>
              </a:spcAft>
              <a:buNone/>
            </a:pP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СКАЗКА «О ЗАВЕТНЫХ ОГОНЬКАХ»</a:t>
            </a:r>
            <a:endParaRPr lang="ru-RU" sz="2800" dirty="0">
              <a:latin typeface="Arial"/>
              <a:ea typeface="Times New Roman"/>
              <a:cs typeface="Times New Roman"/>
            </a:endParaRPr>
          </a:p>
          <a:p>
            <a:pPr marL="563880"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В одном прекрасном старом городе встречались на перекрестке три огонька: красный, желтый и зеленый. Завязался между ними спор, какой из огоньков самый важный?</a:t>
            </a:r>
            <a:endParaRPr lang="ru-RU" sz="2800" dirty="0">
              <a:latin typeface="Arial"/>
              <a:ea typeface="Times New Roman"/>
              <a:cs typeface="Times New Roman"/>
            </a:endParaRPr>
          </a:p>
          <a:p>
            <a:pPr marL="563880"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Похваляется красный цвет:</a:t>
            </a:r>
            <a:endParaRPr lang="ru-RU" sz="2800" dirty="0">
              <a:latin typeface="Arial"/>
              <a:ea typeface="Times New Roman"/>
              <a:cs typeface="Times New Roman"/>
            </a:endParaRPr>
          </a:p>
          <a:p>
            <a:pPr lvl="1">
              <a:buSzPts val="1000"/>
              <a:buFont typeface="Courier New"/>
              <a:buChar char="o"/>
              <a:tabLst>
                <a:tab pos="914400" algn="l"/>
              </a:tabLs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Я красный, самый важный – цвет костра, пожара. Как меня увидят люди, знают, что впереди тревога, опасность.</a:t>
            </a:r>
            <a:endParaRPr lang="ru-RU" sz="2400" dirty="0">
              <a:latin typeface="Arial"/>
              <a:ea typeface="Times New Roman"/>
              <a:cs typeface="Times New Roman"/>
            </a:endParaRPr>
          </a:p>
          <a:p>
            <a:pPr marL="563880"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Его старается переубедить желтый цвет:</a:t>
            </a:r>
            <a:endParaRPr lang="ru-RU" sz="2800" dirty="0">
              <a:latin typeface="Arial"/>
              <a:ea typeface="Times New Roman"/>
              <a:cs typeface="Times New Roman"/>
            </a:endParaRPr>
          </a:p>
          <a:p>
            <a:pPr marL="563880"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 </a:t>
            </a:r>
            <a:endParaRPr lang="ru-RU" sz="2800" dirty="0">
              <a:latin typeface="Arial"/>
              <a:ea typeface="Times New Roman"/>
              <a:cs typeface="Times New Roman"/>
            </a:endParaRPr>
          </a:p>
          <a:p>
            <a:pPr lvl="1">
              <a:buSzPts val="1000"/>
              <a:buFont typeface="Courier New"/>
              <a:buChar char="o"/>
              <a:tabLst>
                <a:tab pos="914400" algn="l"/>
              </a:tabLs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Нет, я желтый цвет, важнее. Мой цвет – цвет солнца. А оно может быть и другом, и врагом, поэтому я предупреждаю: «Будь осторожен! Внимание! Не торопись!»</a:t>
            </a:r>
            <a:endParaRPr lang="ru-RU" sz="2400" dirty="0">
              <a:latin typeface="Arial"/>
              <a:ea typeface="Times New Roman"/>
              <a:cs typeface="Times New Roman"/>
            </a:endParaRPr>
          </a:p>
          <a:p>
            <a:pPr marL="563880"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В спор встревает зеленый цвет:</a:t>
            </a:r>
            <a:endParaRPr lang="ru-RU" sz="2800" dirty="0">
              <a:latin typeface="Arial"/>
              <a:ea typeface="Times New Roman"/>
              <a:cs typeface="Times New Roman"/>
            </a:endParaRPr>
          </a:p>
          <a:p>
            <a:pPr lvl="1">
              <a:buSzPts val="1000"/>
              <a:buFont typeface="Courier New"/>
              <a:buChar char="o"/>
              <a:tabLst>
                <a:tab pos="914400" algn="l"/>
              </a:tabLs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Друзья-огоньки, прекратите спорить, так как бесспорно я самый важный – цвет травы, леса, листьев. Это напоминает всем о безопасности и спокойствии.</a:t>
            </a:r>
            <a:endParaRPr lang="ru-RU" sz="2400" dirty="0">
              <a:latin typeface="Arial"/>
              <a:ea typeface="Times New Roman"/>
              <a:cs typeface="Times New Roman"/>
            </a:endParaRPr>
          </a:p>
          <a:p>
            <a:pPr marL="563880"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Так и продолжался бы на перекрестке города спор заветных огоньков, если бы не вмешался одинокий герой, грустно стоявший у обочины дороги. У него было три глаза, но они не имели цвета.</a:t>
            </a:r>
            <a:endParaRPr lang="ru-RU" sz="2800" dirty="0">
              <a:latin typeface="Arial"/>
              <a:ea typeface="Times New Roman"/>
              <a:cs typeface="Times New Roman"/>
            </a:endParaRPr>
          </a:p>
          <a:p>
            <a:pPr lvl="1">
              <a:buSzPts val="1000"/>
              <a:buFont typeface="Courier New"/>
              <a:buChar char="o"/>
              <a:tabLst>
                <a:tab pos="914400" algn="l"/>
              </a:tabLs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Друзья, ваш спор бессмыслен, каждый из вас очень яркий цвет и каждый имеет очень важный смысл и значение. Давайте дружить и всем помогать.</a:t>
            </a:r>
            <a:endParaRPr lang="ru-RU" sz="2400" dirty="0">
              <a:latin typeface="Arial"/>
              <a:ea typeface="Times New Roman"/>
              <a:cs typeface="Times New Roman"/>
            </a:endParaRPr>
          </a:p>
          <a:p>
            <a:pPr marL="563880"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Радость у заветных огоньков была неописуемая, наконец они нашли себе прекрасное применение. И с тех давних пор на перекрестке большого старого города управляют автомобильным транспортом и пешеходами заветные друзья огоньки и друг светофор.</a:t>
            </a:r>
            <a:endParaRPr lang="ru-RU" sz="2800" dirty="0">
              <a:latin typeface="Arial"/>
              <a:ea typeface="Times New Roman"/>
              <a:cs typeface="Times New Roman"/>
            </a:endParaRPr>
          </a:p>
          <a:p>
            <a:pPr marL="563880"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Красный глаз глядит на нас:</a:t>
            </a:r>
            <a:endParaRPr lang="ru-RU" sz="2800" dirty="0">
              <a:latin typeface="Arial"/>
              <a:ea typeface="Times New Roman"/>
              <a:cs typeface="Times New Roman"/>
            </a:endParaRPr>
          </a:p>
          <a:p>
            <a:pPr marL="563880"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-Стоп! – гласит его приказ.</a:t>
            </a:r>
            <a:endParaRPr lang="ru-RU" sz="2800" dirty="0">
              <a:latin typeface="Arial"/>
              <a:ea typeface="Times New Roman"/>
              <a:cs typeface="Times New Roman"/>
            </a:endParaRPr>
          </a:p>
          <a:p>
            <a:pPr marL="563880"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Желтый цвет глядит на нас:</a:t>
            </a:r>
            <a:endParaRPr lang="ru-RU" sz="2800" dirty="0">
              <a:latin typeface="Arial"/>
              <a:ea typeface="Times New Roman"/>
              <a:cs typeface="Times New Roman"/>
            </a:endParaRPr>
          </a:p>
          <a:p>
            <a:pPr marL="563880"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-Осторожно! Стой сейчас!</a:t>
            </a:r>
            <a:endParaRPr lang="ru-RU" sz="2800" dirty="0">
              <a:latin typeface="Arial"/>
              <a:ea typeface="Times New Roman"/>
              <a:cs typeface="Times New Roman"/>
            </a:endParaRPr>
          </a:p>
          <a:p>
            <a:pPr marL="563880"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А зеленый: «Что ж, вперед,</a:t>
            </a:r>
            <a:endParaRPr lang="ru-RU" sz="2800" dirty="0">
              <a:latin typeface="Arial"/>
              <a:ea typeface="Times New Roman"/>
              <a:cs typeface="Times New Roman"/>
            </a:endParaRPr>
          </a:p>
          <a:p>
            <a:pPr marL="563880"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Пешеход, - на переход!»</a:t>
            </a:r>
            <a:endParaRPr lang="ru-RU" sz="2800" dirty="0">
              <a:latin typeface="Arial"/>
              <a:ea typeface="Times New Roman"/>
              <a:cs typeface="Times New Roman"/>
            </a:endParaRPr>
          </a:p>
          <a:p>
            <a:pPr marL="563880"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То ведет свой разговор</a:t>
            </a:r>
            <a:endParaRPr lang="ru-RU" sz="2800" dirty="0">
              <a:latin typeface="Arial"/>
              <a:ea typeface="Times New Roman"/>
              <a:cs typeface="Times New Roman"/>
            </a:endParaRPr>
          </a:p>
          <a:p>
            <a:pPr marL="563880"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Молчаливый светофор.</a:t>
            </a:r>
            <a:endParaRPr lang="ru-RU" sz="2800" dirty="0">
              <a:latin typeface="Arial"/>
              <a:ea typeface="Times New Roman"/>
              <a:cs typeface="Times New Roman"/>
            </a:endParaRPr>
          </a:p>
          <a:p>
            <a:pPr marL="220980" indent="0">
              <a:spcAft>
                <a:spcPts val="0"/>
              </a:spcAft>
              <a:buNone/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 </a:t>
            </a:r>
            <a:endParaRPr lang="ru-RU" sz="2800" dirty="0">
              <a:latin typeface="Arial"/>
              <a:ea typeface="Times New Roman"/>
              <a:cs typeface="Times New Roman"/>
            </a:endParaRPr>
          </a:p>
          <a:p>
            <a:pPr marL="563880"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-И в нашем городе живут местные светофоры со своими огоньками.</a:t>
            </a:r>
            <a:endParaRPr lang="ru-RU" sz="2800" dirty="0">
              <a:latin typeface="Arial"/>
              <a:ea typeface="Times New Roman"/>
              <a:cs typeface="Times New Roman"/>
            </a:endParaRPr>
          </a:p>
          <a:p>
            <a:pPr marL="220980" indent="0">
              <a:spcAft>
                <a:spcPts val="0"/>
              </a:spcAft>
              <a:buNone/>
            </a:pPr>
            <a:endParaRPr lang="ru-RU" sz="2800" dirty="0">
              <a:effectLst/>
              <a:latin typeface="Arial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6525955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spcAft>
                <a:spcPts val="0"/>
              </a:spcAft>
              <a:buNone/>
            </a:pPr>
            <a:endParaRPr lang="ru-RU" b="1" dirty="0" smtClean="0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 marL="0" indent="0" algn="ctr">
              <a:spcAft>
                <a:spcPts val="0"/>
              </a:spcAft>
              <a:buNone/>
            </a:pPr>
            <a:endParaRPr lang="ru-RU" b="1" dirty="0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 marL="0" indent="0" algn="ctr">
              <a:spcAft>
                <a:spcPts val="0"/>
              </a:spcAft>
              <a:buNone/>
            </a:pPr>
            <a:r>
              <a:rPr lang="ru-RU" b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СКАЗКА </a:t>
            </a: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«Как дети научили Бабу Ягу правилам дорожного движения».</a:t>
            </a:r>
            <a:endParaRPr lang="ru-RU" sz="2800" dirty="0">
              <a:latin typeface="Arial"/>
              <a:ea typeface="Times New Roman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 </a:t>
            </a:r>
            <a:endParaRPr lang="ru-RU" sz="2800" dirty="0">
              <a:latin typeface="Arial"/>
              <a:ea typeface="Times New Roma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Однажды Баба Яга летела в ступе над городом. Ступа у нее сломалась, и пришлось ей пешком идти домой в лес через город. Попыталась Баба Яга перейти дорогу в не положенном месте, но её милиционер остановил: «Как Вам, бабушка, не стыдно! Из – за Вас может произойти авария. Разве Вы не знаете, что дорогу нужно переходить на перекрёстке, там, где есть светофор, или по «зебре». Баба Яга ничего о правилах не знала, испугалась: «Как это по зебре? Что такое перекрёсток?» Милиционер удивился такой безграмотности и подвёл её к перекрёстку.</a:t>
            </a:r>
            <a:endParaRPr lang="ru-RU" sz="2800" dirty="0">
              <a:latin typeface="Arial"/>
              <a:ea typeface="Times New Roma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В это время на светофоре загорелся красный свет, а Баба Яга стала переходить дорогу. Раздался визг тормозов, Бабу Ягу чуть не сбила машина. Тогда милиционер решил бабушку оштрафовать, а Баба Яга и говорит жалобным голосом: «Да не знаю я, внучок, этих правил дорожных, безграмотная я, да и в городе вашем я впервые». Решил тогда милиционер отвести бабушку в детский сад к ребятам, они умные, правила поведения на дороге изучают.</a:t>
            </a:r>
            <a:endParaRPr lang="ru-RU" sz="2800" dirty="0">
              <a:latin typeface="Arial"/>
              <a:ea typeface="Times New Roma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Ребята в детском саду рассказали ей о том, как должны вести себя пешеходы, что такое светофор и как он работает, что означает слово «зебра», почему только по ней можно переходить дорогу, а не где попало.</a:t>
            </a:r>
            <a:endParaRPr lang="ru-RU" sz="2800" dirty="0">
              <a:latin typeface="Arial"/>
              <a:ea typeface="Times New Roma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После таких уроков Баба Яга стала правильно переходить дорогу, быстро добралась до своего дома и рассказала о правилах дорожного движения лесным жителям, так, на всякий случай, если и они случайно попадут в город.</a:t>
            </a:r>
            <a:endParaRPr lang="ru-RU" sz="2800" dirty="0">
              <a:latin typeface="Arial"/>
              <a:ea typeface="Times New Roma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Вот и сказочке конец, а кто правила знает и соблюдает, тот </a:t>
            </a: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МОЛОДЕЦ !!!</a:t>
            </a:r>
            <a:endParaRPr lang="ru-RU" sz="2800" dirty="0">
              <a:latin typeface="Arial"/>
              <a:ea typeface="Times New Roman"/>
              <a:cs typeface="Times New Roman"/>
            </a:endParaRPr>
          </a:p>
          <a:p>
            <a:pPr marL="838200"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 </a:t>
            </a:r>
            <a:endParaRPr lang="ru-RU" sz="2800" dirty="0">
              <a:latin typeface="Arial"/>
              <a:ea typeface="Times New Roman"/>
              <a:cs typeface="Times New Roman"/>
            </a:endParaRPr>
          </a:p>
          <a:p>
            <a:pPr marL="220980" indent="0" algn="ctr">
              <a:spcAft>
                <a:spcPts val="0"/>
              </a:spcAft>
              <a:buNone/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 </a:t>
            </a:r>
            <a:endParaRPr lang="ru-RU" sz="2800" dirty="0">
              <a:latin typeface="Arial"/>
              <a:ea typeface="Times New Roman"/>
              <a:cs typeface="Times New Roman"/>
            </a:endParaRPr>
          </a:p>
          <a:p>
            <a:pPr marL="0" indent="0" algn="ctr">
              <a:spcAft>
                <a:spcPts val="0"/>
              </a:spcAft>
              <a:buNone/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 </a:t>
            </a:r>
            <a:endParaRPr lang="ru-RU" sz="2800" dirty="0">
              <a:latin typeface="Arial"/>
              <a:ea typeface="Times New Roman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1761312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62500" lnSpcReduction="20000"/>
          </a:bodyPr>
          <a:lstStyle/>
          <a:p>
            <a:pPr algn="ctr">
              <a:spcAft>
                <a:spcPts val="0"/>
              </a:spcAft>
            </a:pPr>
            <a:endParaRPr lang="ru-RU" sz="2400" b="1" dirty="0" smtClean="0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 algn="ctr">
              <a:spcAft>
                <a:spcPts val="0"/>
              </a:spcAft>
            </a:pPr>
            <a:endParaRPr lang="ru-RU" sz="2400" b="1" dirty="0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 algn="ctr">
              <a:spcAft>
                <a:spcPts val="0"/>
              </a:spcAft>
            </a:pPr>
            <a:r>
              <a:rPr lang="ru-RU" sz="2400" b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Кто </a:t>
            </a:r>
            <a:r>
              <a:rPr lang="ru-RU" sz="2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важнее всех на улице</a:t>
            </a:r>
            <a:endParaRPr lang="ru-RU" sz="2000" dirty="0">
              <a:latin typeface="Arial"/>
              <a:ea typeface="Times New Roman"/>
              <a:cs typeface="Times New Roman"/>
            </a:endParaRPr>
          </a:p>
          <a:p>
            <a:pPr algn="ctr"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 </a:t>
            </a:r>
            <a:endParaRPr lang="ru-RU" sz="2000" dirty="0">
              <a:latin typeface="Arial"/>
              <a:ea typeface="Times New Roma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Катя крепко спала. И снился ей сон. Будто идёт она по улице, а рядом машины проносятся – легковые, грузовые, автобусы, мотоциклы, мотороллеры. Даже велосипед один проехал, и все без водителей. Ну прямо как в сказке! И вдруг Катя услыхала, что машины разговаривают между собой. Да ещё самым настоящим человеческим голосом.</a:t>
            </a:r>
            <a:endParaRPr lang="ru-RU" sz="2000" dirty="0">
              <a:latin typeface="Arial"/>
              <a:ea typeface="Times New Roma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«Разойдитесь! Пропустите!» - кричала спешившая куда-то машина с шашечками – такси.</a:t>
            </a:r>
            <a:endParaRPr lang="ru-RU" sz="2000" dirty="0">
              <a:latin typeface="Arial"/>
              <a:ea typeface="Times New Roma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«Вот ещё! Мне тоже некогда», - пробурчал грузовик, нагруженный кирпичом.</a:t>
            </a:r>
            <a:endParaRPr lang="ru-RU" sz="2000" dirty="0">
              <a:latin typeface="Arial"/>
              <a:ea typeface="Times New Roma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«Кому торопиться, так это мне, - заявил остановившийся на остановке автобус. – Я важнее всех. Людей вожу с работы и на работу».</a:t>
            </a:r>
            <a:endParaRPr lang="ru-RU" sz="2000" dirty="0">
              <a:latin typeface="Arial"/>
              <a:ea typeface="Times New Roma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«А я письма и телеграммы развожу, - пропищал проезжавший мотоцикл. – Разве это не важно?»</a:t>
            </a:r>
            <a:endParaRPr lang="ru-RU" sz="2000" dirty="0">
              <a:latin typeface="Arial"/>
              <a:ea typeface="Times New Roma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«Важно, важно, но пропустите меня, - заявил мотороллер с кабиной, на которой было написано «Сосиски». Мне в школу. Дети там ждут завтрака».</a:t>
            </a:r>
            <a:endParaRPr lang="ru-RU" sz="2000" dirty="0">
              <a:latin typeface="Arial"/>
              <a:ea typeface="Times New Roma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«Все важны, все важны! – вдруг щелкнул на перекрёстке светофор. – Но давайте ехать по порядку, по правилам».</a:t>
            </a:r>
            <a:endParaRPr lang="ru-RU" sz="2000" dirty="0">
              <a:latin typeface="Arial"/>
              <a:ea typeface="Times New Roma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И он посмотрел на них сердито красным глазом.</a:t>
            </a:r>
            <a:endParaRPr lang="ru-RU" sz="2000" dirty="0">
              <a:latin typeface="Arial"/>
              <a:ea typeface="Times New Roma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Все машины разом остановились у светофора и притихли. А светофор мигнул жёлтым глазом, а затем сказал: «Пожалуйста, езжайте!» - и зажег зелёный глаз. Машины поехали.</a:t>
            </a:r>
            <a:endParaRPr lang="ru-RU" sz="2000" dirty="0">
              <a:latin typeface="Arial"/>
              <a:ea typeface="Times New Roma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«Вот оно как. Все важны, а подчиняются светофору. Выходит, - подумала Катя, - как сказал светофор, важнее всего порядок на улице».</a:t>
            </a:r>
            <a:endParaRPr lang="ru-RU" sz="2000" dirty="0">
              <a:latin typeface="Arial"/>
              <a:ea typeface="Times New Roma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А вы как думаете, ребята?</a:t>
            </a:r>
            <a:endParaRPr lang="ru-RU" sz="2000" dirty="0">
              <a:latin typeface="Arial"/>
              <a:ea typeface="Times New Roman"/>
              <a:cs typeface="Times New Roman"/>
            </a:endParaRPr>
          </a:p>
          <a:p>
            <a:pPr marL="45720" indent="0">
              <a:spcAft>
                <a:spcPts val="0"/>
              </a:spcAft>
              <a:buNone/>
            </a:pPr>
            <a:endParaRPr lang="ru-RU" sz="2000" dirty="0">
              <a:effectLst/>
              <a:latin typeface="Arial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0044508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476672"/>
            <a:ext cx="8229600" cy="5904656"/>
          </a:xfrm>
        </p:spPr>
        <p:txBody>
          <a:bodyPr>
            <a:normAutofit lnSpcReduction="10000"/>
          </a:bodyPr>
          <a:lstStyle/>
          <a:p>
            <a:pPr>
              <a:spcAft>
                <a:spcPts val="1010"/>
              </a:spcAft>
            </a:pP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«Водители»</a:t>
            </a:r>
            <a:endParaRPr lang="ru-RU" sz="2400" dirty="0">
              <a:latin typeface="Arial"/>
              <a:ea typeface="Times New Roman"/>
              <a:cs typeface="Times New Roman"/>
            </a:endParaRPr>
          </a:p>
          <a:p>
            <a:pPr>
              <a:spcAft>
                <a:spcPts val="1010"/>
              </a:spcAft>
            </a:pP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Цели: 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Учить детей правилам дорожного движения; развивать мышление и пространственную ориентацию.</a:t>
            </a:r>
            <a:endParaRPr lang="ru-RU" sz="2400" dirty="0">
              <a:latin typeface="Arial"/>
              <a:ea typeface="Times New Roman"/>
              <a:cs typeface="Times New Roman"/>
            </a:endParaRPr>
          </a:p>
          <a:p>
            <a:pPr>
              <a:spcAft>
                <a:spcPts val="1010"/>
              </a:spcAft>
            </a:pP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Материал: 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Несколько игровых полей, машина, игрушки.</a:t>
            </a:r>
            <a:endParaRPr lang="ru-RU" sz="2400" dirty="0">
              <a:latin typeface="Arial"/>
              <a:ea typeface="Times New Roman"/>
              <a:cs typeface="Times New Roman"/>
            </a:endParaRPr>
          </a:p>
          <a:p>
            <a:pPr>
              <a:spcAft>
                <a:spcPts val="1010"/>
              </a:spcAft>
            </a:pP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Ход игры:</a:t>
            </a:r>
            <a:endParaRPr lang="ru-RU" sz="2400" dirty="0">
              <a:latin typeface="Arial"/>
              <a:ea typeface="Times New Roman"/>
              <a:cs typeface="Times New Roman"/>
            </a:endParaRPr>
          </a:p>
          <a:p>
            <a:pPr>
              <a:spcAft>
                <a:spcPts val="101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Заранее готовится несколько вариантов несложных игровых полей. Каждое поле – это рисунок разветвленной системы дорог с дорожными знаками. Это даст возможность менять дорожную ситуацию. Например: «Ты шофер автомобиля, тебе нужно отвезти зайчика в больницу, набрать бензина и починить машину. Рисунок машины обозначает гараж, откуда ты выехал и куда должен вернуться. Подумай и скажи, в каком порядке нужно посетить все эти пункты, чтобы не нарушить правила дорожного движения. А потом мы вдвоем посмотрим, правильно ли ты выбрал путь».</a:t>
            </a:r>
            <a:endParaRPr lang="ru-RU" sz="2400" dirty="0">
              <a:latin typeface="Arial"/>
              <a:ea typeface="Times New Roman"/>
              <a:cs typeface="Times New Roman"/>
            </a:endParaRPr>
          </a:p>
          <a:p>
            <a:pPr marL="0" indent="0">
              <a:spcAft>
                <a:spcPts val="1010"/>
              </a:spcAft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397591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sz="quarter" idx="13"/>
          </p:nvPr>
        </p:nvSpPr>
        <p:spPr>
          <a:xfrm>
            <a:off x="457200" y="476672"/>
            <a:ext cx="8229600" cy="5976664"/>
          </a:xfrm>
        </p:spPr>
        <p:txBody>
          <a:bodyPr>
            <a:normAutofit/>
          </a:bodyPr>
          <a:lstStyle/>
          <a:p>
            <a:pPr>
              <a:spcAft>
                <a:spcPts val="1010"/>
              </a:spcAft>
            </a:pP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«Учим дорожные знаки»</a:t>
            </a:r>
            <a:endParaRPr lang="ru-RU" sz="2400" dirty="0">
              <a:latin typeface="Arial"/>
              <a:ea typeface="Times New Roman"/>
              <a:cs typeface="Times New Roman"/>
            </a:endParaRPr>
          </a:p>
          <a:p>
            <a:pPr>
              <a:spcAft>
                <a:spcPts val="1010"/>
              </a:spcAft>
            </a:pP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Цель: 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Продолжать закреплять знания детей о дорожных знаках, светофоре.</a:t>
            </a:r>
            <a:endParaRPr lang="ru-RU" sz="2400" dirty="0">
              <a:latin typeface="Arial"/>
              <a:ea typeface="Times New Roman"/>
              <a:cs typeface="Times New Roman"/>
            </a:endParaRPr>
          </a:p>
          <a:p>
            <a:pPr>
              <a:spcAft>
                <a:spcPts val="1010"/>
              </a:spcAft>
            </a:pP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Материал: 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Карточки большие и маленькие со знаками.</a:t>
            </a:r>
            <a:endParaRPr lang="ru-RU" sz="2400" dirty="0">
              <a:latin typeface="Arial"/>
              <a:ea typeface="Times New Roman"/>
              <a:cs typeface="Times New Roman"/>
            </a:endParaRPr>
          </a:p>
          <a:p>
            <a:pPr>
              <a:spcAft>
                <a:spcPts val="1010"/>
              </a:spcAft>
            </a:pP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Ход игры:</a:t>
            </a:r>
            <a:endParaRPr lang="ru-RU" sz="2400" dirty="0">
              <a:latin typeface="Arial"/>
              <a:ea typeface="Times New Roman"/>
              <a:cs typeface="Times New Roman"/>
            </a:endParaRPr>
          </a:p>
          <a:p>
            <a:pPr>
              <a:spcAft>
                <a:spcPts val="101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Между играющими делят большие карты поровну. Ведущий по очереди показывает карточки с дорожными знаками, тот кому она подходит, забирает знак, кладет в правый верхний угол и рассказывает, как называется этот знак, в каких ситуациях применяется. Выиграет тот, кто правильно подберет знаки к ситуациям и сможет это объяснить.</a:t>
            </a:r>
            <a:endParaRPr lang="ru-RU" sz="2400" dirty="0">
              <a:latin typeface="Arial"/>
              <a:ea typeface="Times New Roman"/>
              <a:cs typeface="Times New Roman"/>
            </a:endParaRPr>
          </a:p>
          <a:p>
            <a:pPr marL="0" indent="0">
              <a:spcAft>
                <a:spcPts val="1200"/>
              </a:spcAft>
              <a:buNone/>
            </a:pPr>
            <a:endParaRPr lang="ru-RU" sz="2400" dirty="0">
              <a:effectLst/>
              <a:latin typeface="Arial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181508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476672"/>
            <a:ext cx="8229600" cy="5904656"/>
          </a:xfrm>
        </p:spPr>
        <p:txBody>
          <a:bodyPr>
            <a:normAutofit/>
          </a:bodyPr>
          <a:lstStyle/>
          <a:p>
            <a:pPr>
              <a:spcAft>
                <a:spcPts val="1010"/>
              </a:spcAft>
            </a:pP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«По дороге»</a:t>
            </a:r>
            <a:endParaRPr lang="ru-RU" sz="2400" dirty="0">
              <a:latin typeface="Arial"/>
              <a:ea typeface="Times New Roman"/>
              <a:cs typeface="Times New Roman"/>
            </a:endParaRPr>
          </a:p>
          <a:p>
            <a:pPr>
              <a:spcAft>
                <a:spcPts val="1010"/>
              </a:spcAft>
            </a:pP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Цели: 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Закрепить знания о различных видах транспорта; тренировать внимание, память.</a:t>
            </a:r>
            <a:endParaRPr lang="ru-RU" sz="2400" dirty="0">
              <a:latin typeface="Arial"/>
              <a:ea typeface="Times New Roman"/>
              <a:cs typeface="Times New Roman"/>
            </a:endParaRPr>
          </a:p>
          <a:p>
            <a:pPr>
              <a:spcAft>
                <a:spcPts val="1010"/>
              </a:spcAft>
            </a:pP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Материал: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 Картинки грузового, легкового транспорта, фишки.</a:t>
            </a:r>
            <a:endParaRPr lang="ru-RU" sz="2400" dirty="0">
              <a:latin typeface="Arial"/>
              <a:ea typeface="Times New Roman"/>
              <a:cs typeface="Times New Roman"/>
            </a:endParaRPr>
          </a:p>
          <a:p>
            <a:pPr>
              <a:spcAft>
                <a:spcPts val="1010"/>
              </a:spcAft>
            </a:pP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Ход игры:</a:t>
            </a:r>
            <a:endParaRPr lang="ru-RU" sz="2400" dirty="0">
              <a:latin typeface="Arial"/>
              <a:ea typeface="Times New Roman"/>
              <a:cs typeface="Times New Roman"/>
            </a:endParaRPr>
          </a:p>
          <a:p>
            <a:pPr>
              <a:spcAft>
                <a:spcPts val="101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Перед поездкой договоритесь с детьми, кто какой вид транспорта будет собирать (для наглядности можно раздать картинки грузового и легкового транспорта, также можно взять специализированный транспорт: милиция, пожарные, скорая помощь и т.д.). По дороге дети обращают внимание на машины, называя их получая за это фишки. Кто больше соберет, тот и выиграл.</a:t>
            </a:r>
            <a:endParaRPr lang="ru-RU" sz="2400" dirty="0">
              <a:latin typeface="Arial"/>
              <a:ea typeface="Times New Roman"/>
              <a:cs typeface="Times New Roman"/>
            </a:endParaRPr>
          </a:p>
          <a:p>
            <a:pPr marL="0" indent="0">
              <a:spcAft>
                <a:spcPts val="1200"/>
              </a:spcAft>
              <a:buNone/>
            </a:pP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 </a:t>
            </a:r>
            <a:endParaRPr lang="ru-RU" sz="2400" dirty="0">
              <a:latin typeface="Arial"/>
              <a:ea typeface="Times New Roman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9872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548680"/>
            <a:ext cx="8229600" cy="5760640"/>
          </a:xfrm>
        </p:spPr>
        <p:txBody>
          <a:bodyPr>
            <a:normAutofit/>
          </a:bodyPr>
          <a:lstStyle/>
          <a:p>
            <a:pPr>
              <a:spcAft>
                <a:spcPts val="1010"/>
              </a:spcAft>
            </a:pPr>
            <a:r>
              <a:rPr lang="ru-RU" b="1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«Мы - пассажиры»</a:t>
            </a:r>
            <a:endParaRPr lang="ru-RU" sz="2400" dirty="0" smtClean="0">
              <a:effectLst/>
              <a:latin typeface="Arial"/>
              <a:ea typeface="Times New Roman"/>
              <a:cs typeface="Times New Roman"/>
            </a:endParaRPr>
          </a:p>
          <a:p>
            <a:pPr>
              <a:spcAft>
                <a:spcPts val="1010"/>
              </a:spcAft>
            </a:pPr>
            <a:r>
              <a:rPr lang="ru-RU" b="1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Цели: 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Уточнить знания детей о том, что все мы бываем пассажирами; закрепить правила посадки в транспорт и высадки из него.</a:t>
            </a:r>
            <a:endParaRPr lang="ru-RU" sz="2400" dirty="0" smtClean="0">
              <a:effectLst/>
              <a:latin typeface="Arial"/>
              <a:ea typeface="Times New Roman"/>
              <a:cs typeface="Times New Roman"/>
            </a:endParaRPr>
          </a:p>
          <a:p>
            <a:pPr>
              <a:spcAft>
                <a:spcPts val="1010"/>
              </a:spcAft>
            </a:pPr>
            <a:r>
              <a:rPr lang="ru-RU" b="1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Материал: 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Картинки с дорожными ситуациями.</a:t>
            </a:r>
            <a:endParaRPr lang="ru-RU" sz="2400" dirty="0" smtClean="0">
              <a:effectLst/>
              <a:latin typeface="Arial"/>
              <a:ea typeface="Times New Roman"/>
              <a:cs typeface="Times New Roman"/>
            </a:endParaRPr>
          </a:p>
          <a:p>
            <a:pPr>
              <a:spcAft>
                <a:spcPts val="1010"/>
              </a:spcAft>
            </a:pPr>
            <a:r>
              <a:rPr lang="ru-RU" b="1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Ход игры:</a:t>
            </a:r>
            <a:endParaRPr lang="ru-RU" sz="2400" dirty="0" smtClean="0">
              <a:effectLst/>
              <a:latin typeface="Arial"/>
              <a:ea typeface="Times New Roman"/>
              <a:cs typeface="Times New Roman"/>
            </a:endParaRPr>
          </a:p>
          <a:p>
            <a:pPr>
              <a:spcAft>
                <a:spcPts val="1010"/>
              </a:spcAft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Дети берут по одной картинке и рассказывают, что на них нарисовано, объясняя, как надо поступать в той или иной ситуации.</a:t>
            </a:r>
            <a:endParaRPr lang="ru-RU" sz="2400" dirty="0" smtClean="0">
              <a:effectLst/>
              <a:latin typeface="Arial"/>
              <a:ea typeface="Times New Roman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91659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476672"/>
            <a:ext cx="8229600" cy="5760640"/>
          </a:xfrm>
        </p:spPr>
        <p:txBody>
          <a:bodyPr>
            <a:normAutofit/>
          </a:bodyPr>
          <a:lstStyle/>
          <a:p>
            <a:pPr>
              <a:spcAft>
                <a:spcPts val="1010"/>
              </a:spcAft>
            </a:pPr>
            <a:r>
              <a:rPr lang="ru-RU" b="1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«Дорожная азбука»</a:t>
            </a:r>
            <a:endParaRPr lang="ru-RU" sz="2400" dirty="0" smtClean="0">
              <a:effectLst/>
              <a:latin typeface="Arial"/>
              <a:ea typeface="Times New Roman"/>
              <a:cs typeface="Times New Roman"/>
            </a:endParaRPr>
          </a:p>
          <a:p>
            <a:pPr>
              <a:spcAft>
                <a:spcPts val="1010"/>
              </a:spcAft>
            </a:pPr>
            <a:r>
              <a:rPr lang="ru-RU" b="1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Цель: 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Закреплять знание дорожных знаков, умение правильно ориентироваться в них, классифицировать по видам: запрещающие, предписывающие, предупреждающие, информационно-указательные.</a:t>
            </a:r>
            <a:endParaRPr lang="ru-RU" sz="2400" dirty="0" smtClean="0">
              <a:effectLst/>
              <a:latin typeface="Arial"/>
              <a:ea typeface="Times New Roman"/>
              <a:cs typeface="Times New Roman"/>
            </a:endParaRPr>
          </a:p>
          <a:p>
            <a:pPr>
              <a:spcAft>
                <a:spcPts val="1010"/>
              </a:spcAft>
            </a:pPr>
            <a:r>
              <a:rPr lang="ru-RU" b="1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Материал: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 Карточки с дорожными ситуациями, дорожные знаки.</a:t>
            </a:r>
            <a:endParaRPr lang="ru-RU" sz="2400" dirty="0" smtClean="0">
              <a:effectLst/>
              <a:latin typeface="Arial"/>
              <a:ea typeface="Times New Roman"/>
              <a:cs typeface="Times New Roman"/>
            </a:endParaRPr>
          </a:p>
          <a:p>
            <a:pPr>
              <a:spcAft>
                <a:spcPts val="1010"/>
              </a:spcAft>
            </a:pPr>
            <a:r>
              <a:rPr lang="ru-RU" b="1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Ход игры:</a:t>
            </a:r>
            <a:endParaRPr lang="ru-RU" sz="2400" dirty="0" smtClean="0">
              <a:effectLst/>
              <a:latin typeface="Arial"/>
              <a:ea typeface="Times New Roman"/>
              <a:cs typeface="Times New Roman"/>
            </a:endParaRPr>
          </a:p>
          <a:p>
            <a:pPr>
              <a:spcAft>
                <a:spcPts val="1010"/>
              </a:spcAft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Дети выбирают себе карточки, у ведущего дорожные знаки, он по очереди показывает знаки, тот, у кого оказывается нужная карточка, берет знак и обосновывает свой выбор.</a:t>
            </a:r>
            <a:endParaRPr lang="ru-RU" sz="2400" dirty="0">
              <a:effectLst/>
              <a:latin typeface="Arial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988128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476672"/>
            <a:ext cx="8229600" cy="5760640"/>
          </a:xfrm>
        </p:spPr>
        <p:txBody>
          <a:bodyPr>
            <a:normAutofit/>
          </a:bodyPr>
          <a:lstStyle/>
          <a:p>
            <a:pPr>
              <a:spcAft>
                <a:spcPts val="1010"/>
              </a:spcAft>
            </a:pPr>
            <a:r>
              <a:rPr lang="ru-RU" b="1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«Светофор и регулировщик»</a:t>
            </a:r>
            <a:endParaRPr lang="ru-RU" sz="2400" dirty="0" smtClean="0">
              <a:effectLst/>
              <a:latin typeface="Arial"/>
              <a:ea typeface="Times New Roman"/>
              <a:cs typeface="Times New Roman"/>
            </a:endParaRPr>
          </a:p>
          <a:p>
            <a:pPr>
              <a:spcAft>
                <a:spcPts val="1010"/>
              </a:spcAft>
            </a:pPr>
            <a:r>
              <a:rPr lang="ru-RU" b="1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Цели: 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Уточнить знания детей о работе сотрудников ГИБДД (регулировщика); объяснить значение его жестов; учить детей соотносить жесты регулировщика с цветом светофора.</a:t>
            </a:r>
            <a:endParaRPr lang="ru-RU" sz="2400" dirty="0" smtClean="0">
              <a:effectLst/>
              <a:latin typeface="Arial"/>
              <a:ea typeface="Times New Roman"/>
              <a:cs typeface="Times New Roman"/>
            </a:endParaRPr>
          </a:p>
          <a:p>
            <a:pPr>
              <a:spcAft>
                <a:spcPts val="1010"/>
              </a:spcAft>
            </a:pPr>
            <a:r>
              <a:rPr lang="ru-RU" b="1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Материал: 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Регулировщик, палочка регулировщика, знаки светофора.</a:t>
            </a:r>
            <a:endParaRPr lang="ru-RU" sz="2400" dirty="0" smtClean="0">
              <a:effectLst/>
              <a:latin typeface="Arial"/>
              <a:ea typeface="Times New Roman"/>
              <a:cs typeface="Times New Roman"/>
            </a:endParaRPr>
          </a:p>
          <a:p>
            <a:pPr>
              <a:spcAft>
                <a:spcPts val="1010"/>
              </a:spcAft>
            </a:pPr>
            <a:r>
              <a:rPr lang="ru-RU" b="1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Ход игры:</a:t>
            </a:r>
            <a:endParaRPr lang="ru-RU" sz="2400" dirty="0" smtClean="0">
              <a:effectLst/>
              <a:latin typeface="Arial"/>
              <a:ea typeface="Times New Roman"/>
              <a:cs typeface="Times New Roman"/>
            </a:endParaRPr>
          </a:p>
          <a:p>
            <a:pPr>
              <a:spcAft>
                <a:spcPts val="1010"/>
              </a:spcAft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После объяснения воспитателя дети по очереди выступают в роли регулировщика, показывая его жесты, остальные в зависимости от положения «регулировщика» показывают нужный сигнал светофора.</a:t>
            </a:r>
            <a:endParaRPr lang="ru-RU" sz="2400" dirty="0">
              <a:effectLst/>
              <a:latin typeface="Arial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86708351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124</TotalTime>
  <Words>629</Words>
  <Application>Microsoft Office PowerPoint</Application>
  <PresentationFormat>Экран (4:3)</PresentationFormat>
  <Paragraphs>278</Paragraphs>
  <Slides>33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40" baseType="lpstr">
      <vt:lpstr>Arial</vt:lpstr>
      <vt:lpstr>Calibri</vt:lpstr>
      <vt:lpstr>Courier New</vt:lpstr>
      <vt:lpstr>Georgia</vt:lpstr>
      <vt:lpstr>Times New Roman</vt:lpstr>
      <vt:lpstr>Trebuchet MS</vt:lpstr>
      <vt:lpstr>Воздушный поток</vt:lpstr>
      <vt:lpstr>Картотека дидактических игр, стихов, загадок, рассказов по ПДД для детей.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СТИХИ О ДОРОЖНЫХ ЗНАКАХ</vt:lpstr>
      <vt:lpstr>Презентация PowerPoint</vt:lpstr>
      <vt:lpstr>Презентация PowerPoint</vt:lpstr>
      <vt:lpstr>Презентация PowerPoint</vt:lpstr>
      <vt:lpstr>Презентация PowerPoint</vt:lpstr>
      <vt:lpstr>ЗАГАДКИ </vt:lpstr>
      <vt:lpstr>Презентация PowerPoint</vt:lpstr>
      <vt:lpstr>Презентация PowerPoint</vt:lpstr>
      <vt:lpstr>Презентация PowerPoint</vt:lpstr>
      <vt:lpstr>Презентация PowerPoint</vt:lpstr>
      <vt:lpstr>Читаем детям о правилах дорожного движения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Картотека дидактических игр по ПДД </dc:title>
  <dc:creator>Администратор</dc:creator>
  <cp:lastModifiedBy>Пользователь Windows</cp:lastModifiedBy>
  <cp:revision>14</cp:revision>
  <dcterms:created xsi:type="dcterms:W3CDTF">2016-01-21T17:54:02Z</dcterms:created>
  <dcterms:modified xsi:type="dcterms:W3CDTF">2022-07-27T11:59:13Z</dcterms:modified>
</cp:coreProperties>
</file>